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4630400" cy="8229600"/>
  <p:notesSz cx="8229600" cy="14630400"/>
  <p:embeddedFontLst>
    <p:embeddedFont>
      <p:font typeface="PT Serif" charset="0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DM Sans" charset="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1"/>
    <p:restoredTop sz="94610"/>
  </p:normalViewPr>
  <p:slideViewPr>
    <p:cSldViewPr snapToGrid="0" snapToObjects="1">
      <p:cViewPr varScale="1">
        <p:scale>
          <a:sx n="61" d="100"/>
          <a:sy n="61" d="100"/>
        </p:scale>
        <p:origin x="-564" y="-84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-13-7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-13-5.svg"/><Relationship Id="rId5" Type="http://schemas.openxmlformats.org/officeDocument/2006/relationships/image" Target="../media/image-13-3.svg"/><Relationship Id="rId4" Type="http://schemas.openxmlformats.org/officeDocument/2006/relationships/image" Target="../media/image3.png"/><Relationship Id="rId9" Type="http://schemas.openxmlformats.org/officeDocument/2006/relationships/image" Target="../media/image-13-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-19-8.svg"/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-19-6.svg"/><Relationship Id="rId5" Type="http://schemas.openxmlformats.org/officeDocument/2006/relationships/image" Target="../media/image-19-4.svg"/><Relationship Id="rId4" Type="http://schemas.openxmlformats.org/officeDocument/2006/relationships/image" Target="../media/image-19-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-2-5.svg"/><Relationship Id="rId5" Type="http://schemas.openxmlformats.org/officeDocument/2006/relationships/image" Target="../media/image-2-3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-5-8.svg"/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-5-6.svg"/><Relationship Id="rId5" Type="http://schemas.openxmlformats.org/officeDocument/2006/relationships/image" Target="../media/image-5-4.svg"/><Relationship Id="rId4" Type="http://schemas.openxmlformats.org/officeDocument/2006/relationships/image" Target="../media/image-5-2.sv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-6-8.svg"/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-6-6.svg"/><Relationship Id="rId5" Type="http://schemas.openxmlformats.org/officeDocument/2006/relationships/image" Target="../media/image-6-4.svg"/><Relationship Id="rId10" Type="http://schemas.openxmlformats.org/officeDocument/2006/relationships/image" Target="../media/image-6-10.svg"/><Relationship Id="rId4" Type="http://schemas.openxmlformats.org/officeDocument/2006/relationships/image" Target="../media/image-6-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35925"/>
            <a:ext cx="7556421" cy="1302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Cyber Security Awareness Programme</a:t>
            </a:r>
            <a:endParaRPr lang="en-US" sz="4100" dirty="0"/>
          </a:p>
        </p:txBody>
      </p:sp>
      <p:sp>
        <p:nvSpPr>
          <p:cNvPr id="4" name="Text 1"/>
          <p:cNvSpPr/>
          <p:nvPr/>
        </p:nvSpPr>
        <p:spPr>
          <a:xfrm>
            <a:off x="793790" y="4017764"/>
            <a:ext cx="2617232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by Sridhar Nallamothu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793790" y="4641056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Protecting our plant, people, and production. Cyber threats are invisible, but their damage is real — downtime, data loss, and reputation collapse. Your awareness is the strongest firewall.</a:t>
            </a:r>
            <a:endParaRPr lang="en-US" sz="15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38012"/>
            <a:ext cx="5209937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Email Safety Practises</a:t>
            </a:r>
            <a:endParaRPr lang="en-US" sz="4100" dirty="0"/>
          </a:p>
        </p:txBody>
      </p:sp>
      <p:sp>
        <p:nvSpPr>
          <p:cNvPr id="3" name="Shape 1"/>
          <p:cNvSpPr/>
          <p:nvPr/>
        </p:nvSpPr>
        <p:spPr>
          <a:xfrm>
            <a:off x="793790" y="2583775"/>
            <a:ext cx="4215289" cy="2114669"/>
          </a:xfrm>
          <a:prstGeom prst="roundRect">
            <a:avLst>
              <a:gd name="adj" fmla="val 5189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793790" y="2560915"/>
            <a:ext cx="4215289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5" name="Shape 3"/>
          <p:cNvSpPr/>
          <p:nvPr/>
        </p:nvSpPr>
        <p:spPr>
          <a:xfrm>
            <a:off x="2603778" y="2286119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6" name="Text 4"/>
          <p:cNvSpPr/>
          <p:nvPr/>
        </p:nvSpPr>
        <p:spPr>
          <a:xfrm>
            <a:off x="1598890" y="3079909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Hover Before Clicking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1015008" y="3524607"/>
            <a:ext cx="377285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Always hover over links before clicking to verify the full address. Check if the domain matches the claimed sender.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5207437" y="2583775"/>
            <a:ext cx="4215408" cy="2114669"/>
          </a:xfrm>
          <a:prstGeom prst="roundRect">
            <a:avLst>
              <a:gd name="adj" fmla="val 5189"/>
            </a:avLst>
          </a:prstGeom>
          <a:solidFill>
            <a:srgbClr val="FFFFFF"/>
          </a:solidFill>
          <a:ln/>
        </p:spPr>
      </p:sp>
      <p:sp>
        <p:nvSpPr>
          <p:cNvPr id="9" name="Shape 7"/>
          <p:cNvSpPr/>
          <p:nvPr/>
        </p:nvSpPr>
        <p:spPr>
          <a:xfrm>
            <a:off x="5207437" y="2560915"/>
            <a:ext cx="4215408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0" name="Shape 8"/>
          <p:cNvSpPr/>
          <p:nvPr/>
        </p:nvSpPr>
        <p:spPr>
          <a:xfrm>
            <a:off x="7017425" y="2286119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11" name="Text 9"/>
          <p:cNvSpPr/>
          <p:nvPr/>
        </p:nvSpPr>
        <p:spPr>
          <a:xfrm>
            <a:off x="5661660" y="3079909"/>
            <a:ext cx="3306961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Cross-Check Sender Identity</a:t>
            </a:r>
            <a:endParaRPr lang="en-US" sz="2050" dirty="0"/>
          </a:p>
        </p:txBody>
      </p:sp>
      <p:sp>
        <p:nvSpPr>
          <p:cNvPr id="12" name="Text 10"/>
          <p:cNvSpPr/>
          <p:nvPr/>
        </p:nvSpPr>
        <p:spPr>
          <a:xfrm>
            <a:off x="5428655" y="3524607"/>
            <a:ext cx="3772972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Verify sender email address with known contact information. Don't rely solely on the display name.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9621203" y="2583775"/>
            <a:ext cx="4215289" cy="2114669"/>
          </a:xfrm>
          <a:prstGeom prst="roundRect">
            <a:avLst>
              <a:gd name="adj" fmla="val 5189"/>
            </a:avLst>
          </a:prstGeom>
          <a:solidFill>
            <a:srgbClr val="FFFFFF"/>
          </a:solidFill>
          <a:ln/>
        </p:spPr>
      </p:sp>
      <p:sp>
        <p:nvSpPr>
          <p:cNvPr id="14" name="Shape 12"/>
          <p:cNvSpPr/>
          <p:nvPr/>
        </p:nvSpPr>
        <p:spPr>
          <a:xfrm>
            <a:off x="9621203" y="2560915"/>
            <a:ext cx="4215289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5" name="Shape 13"/>
          <p:cNvSpPr/>
          <p:nvPr/>
        </p:nvSpPr>
        <p:spPr>
          <a:xfrm>
            <a:off x="11431191" y="2286119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16" name="Text 14"/>
          <p:cNvSpPr/>
          <p:nvPr/>
        </p:nvSpPr>
        <p:spPr>
          <a:xfrm>
            <a:off x="10083046" y="3079909"/>
            <a:ext cx="3291602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Use Report Phishing Feature</a:t>
            </a:r>
            <a:endParaRPr lang="en-US" sz="2050" dirty="0"/>
          </a:p>
        </p:txBody>
      </p:sp>
      <p:sp>
        <p:nvSpPr>
          <p:cNvPr id="17" name="Text 15"/>
          <p:cNvSpPr/>
          <p:nvPr/>
        </p:nvSpPr>
        <p:spPr>
          <a:xfrm>
            <a:off x="9842421" y="3524607"/>
            <a:ext cx="377285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 the "Report Phishing" button in Outlook to alert IT security team about suspicious emails.</a:t>
            </a:r>
            <a:endParaRPr lang="en-US" sz="1550" dirty="0"/>
          </a:p>
        </p:txBody>
      </p:sp>
      <p:sp>
        <p:nvSpPr>
          <p:cNvPr id="18" name="Shape 16"/>
          <p:cNvSpPr/>
          <p:nvPr/>
        </p:nvSpPr>
        <p:spPr>
          <a:xfrm>
            <a:off x="793790" y="5194459"/>
            <a:ext cx="6422112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19" name="Shape 17"/>
          <p:cNvSpPr/>
          <p:nvPr/>
        </p:nvSpPr>
        <p:spPr>
          <a:xfrm>
            <a:off x="793790" y="5171599"/>
            <a:ext cx="6422112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20" name="Shape 18"/>
          <p:cNvSpPr/>
          <p:nvPr/>
        </p:nvSpPr>
        <p:spPr>
          <a:xfrm>
            <a:off x="3707130" y="4896803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21" name="Text 19"/>
          <p:cNvSpPr/>
          <p:nvPr/>
        </p:nvSpPr>
        <p:spPr>
          <a:xfrm>
            <a:off x="2089904" y="5690592"/>
            <a:ext cx="3829883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Never Forward Suspicious Emails</a:t>
            </a:r>
            <a:endParaRPr lang="en-US" sz="2050" dirty="0"/>
          </a:p>
        </p:txBody>
      </p:sp>
      <p:sp>
        <p:nvSpPr>
          <p:cNvPr id="22" name="Text 20"/>
          <p:cNvSpPr/>
          <p:nvPr/>
        </p:nvSpPr>
        <p:spPr>
          <a:xfrm>
            <a:off x="1015008" y="6135291"/>
            <a:ext cx="597967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forward suspicious emails to colleagues — report them to IT instead to prevent spreading threats.</a:t>
            </a:r>
            <a:endParaRPr lang="en-US" sz="1550" dirty="0"/>
          </a:p>
        </p:txBody>
      </p:sp>
      <p:sp>
        <p:nvSpPr>
          <p:cNvPr id="23" name="Shape 21"/>
          <p:cNvSpPr/>
          <p:nvPr/>
        </p:nvSpPr>
        <p:spPr>
          <a:xfrm>
            <a:off x="7414260" y="5194459"/>
            <a:ext cx="6422231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24" name="Shape 22"/>
          <p:cNvSpPr/>
          <p:nvPr/>
        </p:nvSpPr>
        <p:spPr>
          <a:xfrm>
            <a:off x="7414260" y="5171599"/>
            <a:ext cx="6422231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25" name="Shape 23"/>
          <p:cNvSpPr/>
          <p:nvPr/>
        </p:nvSpPr>
        <p:spPr>
          <a:xfrm>
            <a:off x="10327719" y="4896803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26" name="Text 24"/>
          <p:cNvSpPr/>
          <p:nvPr/>
        </p:nvSpPr>
        <p:spPr>
          <a:xfrm>
            <a:off x="8880277" y="5690592"/>
            <a:ext cx="3490079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Avoid Free Email Attachments</a:t>
            </a:r>
            <a:endParaRPr lang="en-US" sz="2050" dirty="0"/>
          </a:p>
        </p:txBody>
      </p:sp>
      <p:sp>
        <p:nvSpPr>
          <p:cNvPr id="27" name="Text 25"/>
          <p:cNvSpPr/>
          <p:nvPr/>
        </p:nvSpPr>
        <p:spPr>
          <a:xfrm>
            <a:off x="7635478" y="6135291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Never download attachments from free email IDs (Gmail, Yahoo, etc.) claiming to be from vendors or colleagues.</a:t>
            </a:r>
            <a:endParaRPr lang="en-US" sz="15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7234" y="499943"/>
            <a:ext cx="7205543" cy="5369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Passwords – The First Line of Defence</a:t>
            </a:r>
            <a:endParaRPr lang="en-US" sz="3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34" y="1466374"/>
            <a:ext cx="5749528" cy="574952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22369" y="1445895"/>
            <a:ext cx="3062287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Creating Strong Passwords</a:t>
            </a:r>
            <a:endParaRPr lang="en-US" sz="2000" dirty="0"/>
          </a:p>
        </p:txBody>
      </p:sp>
      <p:sp>
        <p:nvSpPr>
          <p:cNvPr id="5" name="Shape 2"/>
          <p:cNvSpPr/>
          <p:nvPr/>
        </p:nvSpPr>
        <p:spPr>
          <a:xfrm>
            <a:off x="7522369" y="2042100"/>
            <a:ext cx="81796" cy="81796"/>
          </a:xfrm>
          <a:prstGeom prst="roundRect">
            <a:avLst>
              <a:gd name="adj" fmla="val 558952"/>
            </a:avLst>
          </a:prstGeom>
          <a:solidFill>
            <a:srgbClr val="E04F00"/>
          </a:solidFill>
          <a:ln/>
        </p:spPr>
      </p:sp>
      <p:sp>
        <p:nvSpPr>
          <p:cNvPr id="6" name="Text 3"/>
          <p:cNvSpPr/>
          <p:nvPr/>
        </p:nvSpPr>
        <p:spPr>
          <a:xfrm>
            <a:off x="7767757" y="1952149"/>
            <a:ext cx="6143030" cy="523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 </a:t>
            </a:r>
            <a:r>
              <a:rPr lang="en-US" sz="12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unique passwords for each system</a:t>
            </a: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— never reuse credentials across different tools or platforms</a:t>
            </a:r>
            <a:endParaRPr lang="en-US" sz="1250" dirty="0"/>
          </a:p>
        </p:txBody>
      </p:sp>
      <p:sp>
        <p:nvSpPr>
          <p:cNvPr id="7" name="Shape 4"/>
          <p:cNvSpPr/>
          <p:nvPr/>
        </p:nvSpPr>
        <p:spPr>
          <a:xfrm>
            <a:off x="7522369" y="2892683"/>
            <a:ext cx="81796" cy="81796"/>
          </a:xfrm>
          <a:prstGeom prst="roundRect">
            <a:avLst>
              <a:gd name="adj" fmla="val 558952"/>
            </a:avLst>
          </a:prstGeom>
          <a:solidFill>
            <a:srgbClr val="E04F00"/>
          </a:solidFill>
          <a:ln/>
        </p:spPr>
      </p:sp>
      <p:sp>
        <p:nvSpPr>
          <p:cNvPr id="8" name="Text 5"/>
          <p:cNvSpPr/>
          <p:nvPr/>
        </p:nvSpPr>
        <p:spPr>
          <a:xfrm>
            <a:off x="7767757" y="2802731"/>
            <a:ext cx="6143030" cy="523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Avoid personal information such as birthdays, names, anniversaries, or easily guessable patterns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7522369" y="3743265"/>
            <a:ext cx="81796" cy="81796"/>
          </a:xfrm>
          <a:prstGeom prst="roundRect">
            <a:avLst>
              <a:gd name="adj" fmla="val 558952"/>
            </a:avLst>
          </a:prstGeom>
          <a:solidFill>
            <a:srgbClr val="E04F00"/>
          </a:solidFill>
          <a:ln/>
        </p:spPr>
      </p:sp>
      <p:sp>
        <p:nvSpPr>
          <p:cNvPr id="10" name="Text 7"/>
          <p:cNvSpPr/>
          <p:nvPr/>
        </p:nvSpPr>
        <p:spPr>
          <a:xfrm>
            <a:off x="7767757" y="3653314"/>
            <a:ext cx="6143030" cy="523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Create memorable passphrases: </a:t>
            </a:r>
            <a:r>
              <a:rPr lang="en-US" sz="1250" i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MyPlantRunsSafe@25!</a:t>
            </a: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or </a:t>
            </a:r>
            <a:r>
              <a:rPr lang="en-US" sz="1250" i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SecureOps#2024Factory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7522369" y="4593848"/>
            <a:ext cx="81796" cy="81796"/>
          </a:xfrm>
          <a:prstGeom prst="roundRect">
            <a:avLst>
              <a:gd name="adj" fmla="val 558952"/>
            </a:avLst>
          </a:prstGeom>
          <a:solidFill>
            <a:srgbClr val="E04F00"/>
          </a:solidFill>
          <a:ln/>
        </p:spPr>
      </p:sp>
      <p:sp>
        <p:nvSpPr>
          <p:cNvPr id="12" name="Text 9"/>
          <p:cNvSpPr/>
          <p:nvPr/>
        </p:nvSpPr>
        <p:spPr>
          <a:xfrm>
            <a:off x="7767757" y="4503896"/>
            <a:ext cx="6143030" cy="261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The longer the password, the more secure it is — aim for at least 12-16 characters</a:t>
            </a:r>
            <a:endParaRPr lang="en-US" sz="1250" dirty="0"/>
          </a:p>
        </p:txBody>
      </p:sp>
      <p:sp>
        <p:nvSpPr>
          <p:cNvPr id="13" name="Shape 10"/>
          <p:cNvSpPr/>
          <p:nvPr/>
        </p:nvSpPr>
        <p:spPr>
          <a:xfrm>
            <a:off x="7522369" y="5182731"/>
            <a:ext cx="81796" cy="81796"/>
          </a:xfrm>
          <a:prstGeom prst="roundRect">
            <a:avLst>
              <a:gd name="adj" fmla="val 558952"/>
            </a:avLst>
          </a:prstGeom>
          <a:solidFill>
            <a:srgbClr val="E04F00"/>
          </a:solidFill>
          <a:ln/>
        </p:spPr>
      </p:sp>
      <p:sp>
        <p:nvSpPr>
          <p:cNvPr id="14" name="Text 11"/>
          <p:cNvSpPr/>
          <p:nvPr/>
        </p:nvSpPr>
        <p:spPr>
          <a:xfrm>
            <a:off x="7767757" y="5092779"/>
            <a:ext cx="6143030" cy="523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Never share passwords or write them down on paper, sticky notes, or unsecured digital files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727234" y="7584043"/>
            <a:ext cx="13175933" cy="695087"/>
          </a:xfrm>
          <a:prstGeom prst="roundRect">
            <a:avLst>
              <a:gd name="adj" fmla="val 3531"/>
            </a:avLst>
          </a:prstGeom>
          <a:solidFill>
            <a:srgbClr val="FFCDB3"/>
          </a:solidFill>
          <a:ln/>
        </p:spPr>
      </p:sp>
      <p:pic>
        <p:nvPicPr>
          <p:cNvPr id="1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826" y="7828121"/>
            <a:ext cx="204430" cy="163592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1258848" y="7788473"/>
            <a:ext cx="12480727" cy="2616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 strong password is your personal shield against unauthorised access. Treat it with the same care you would your physical access card.</a:t>
            </a:r>
            <a:endParaRPr lang="en-US" sz="12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39572"/>
            <a:ext cx="7096244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Password Management &amp; MFA</a:t>
            </a:r>
            <a:endParaRPr lang="en-US" sz="41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387679"/>
            <a:ext cx="2213729" cy="221372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4849416"/>
            <a:ext cx="2643545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Use Password Manager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793790" y="5294114"/>
            <a:ext cx="3074670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 company-approved password managers like Bitwarden to securely store and generate complex passwords for all systems.</a:t>
            </a:r>
            <a:endParaRPr lang="en-US" sz="15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6467" y="2387679"/>
            <a:ext cx="2213729" cy="221372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116467" y="4849416"/>
            <a:ext cx="3074670" cy="6512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Enable Multi-Factor Authentication</a:t>
            </a:r>
            <a:endParaRPr lang="en-US" sz="2050" dirty="0"/>
          </a:p>
        </p:txBody>
      </p:sp>
      <p:sp>
        <p:nvSpPr>
          <p:cNvPr id="8" name="Text 4"/>
          <p:cNvSpPr/>
          <p:nvPr/>
        </p:nvSpPr>
        <p:spPr>
          <a:xfrm>
            <a:off x="4116467" y="5619750"/>
            <a:ext cx="3074670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Enable MFA for all logins. Example: OTP from authenticator app plus password creates two layers of protection.</a:t>
            </a:r>
            <a:endParaRPr lang="en-US" sz="15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144" y="2387679"/>
            <a:ext cx="2213729" cy="2213729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439144" y="4849416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MFA Blocks Intruders</a:t>
            </a:r>
            <a:endParaRPr lang="en-US" sz="2050" dirty="0"/>
          </a:p>
        </p:txBody>
      </p:sp>
      <p:sp>
        <p:nvSpPr>
          <p:cNvPr id="11" name="Text 6"/>
          <p:cNvSpPr/>
          <p:nvPr/>
        </p:nvSpPr>
        <p:spPr>
          <a:xfrm>
            <a:off x="7439144" y="5294114"/>
            <a:ext cx="3074670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Even if credentials are compromised, MFA still blocks intruders from accessing your accounts and systems.</a:t>
            </a:r>
            <a:endParaRPr lang="en-US" sz="15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61821" y="2387679"/>
            <a:ext cx="2213848" cy="221384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761821" y="4849535"/>
            <a:ext cx="3040380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Regular Password Updates</a:t>
            </a:r>
            <a:endParaRPr lang="en-US" sz="2050" dirty="0"/>
          </a:p>
        </p:txBody>
      </p:sp>
      <p:sp>
        <p:nvSpPr>
          <p:cNvPr id="14" name="Text 8"/>
          <p:cNvSpPr/>
          <p:nvPr/>
        </p:nvSpPr>
        <p:spPr>
          <a:xfrm>
            <a:off x="10761821" y="5294233"/>
            <a:ext cx="3074789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Change passwords every 90 days for critical systems to maintain security and reduce risk of credential compromise.</a:t>
            </a:r>
            <a:endParaRPr lang="en-US" sz="15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41747"/>
            <a:ext cx="5958721" cy="5860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6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Lock Your PC, Protect Access</a:t>
            </a:r>
            <a:endParaRPr lang="en-US" sz="3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1696522"/>
            <a:ext cx="5066467" cy="506646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866692" y="1656397"/>
            <a:ext cx="697742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Your workstation is your personal responsibility. Leaving it unlocked is like leaving the keys to the control room on your desk for anyone to use.</a:t>
            </a:r>
            <a:endParaRPr lang="en-US" sz="14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6933605" y="2434292"/>
            <a:ext cx="267891" cy="26789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447121" y="2428756"/>
            <a:ext cx="2344460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Lock When Leaving</a:t>
            </a:r>
            <a:endParaRPr lang="en-US" sz="1800" dirty="0"/>
          </a:p>
        </p:txBody>
      </p:sp>
      <p:sp>
        <p:nvSpPr>
          <p:cNvPr id="7" name="Text 3"/>
          <p:cNvSpPr/>
          <p:nvPr/>
        </p:nvSpPr>
        <p:spPr>
          <a:xfrm>
            <a:off x="7447121" y="2900363"/>
            <a:ext cx="639699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Press </a:t>
            </a:r>
            <a:r>
              <a:rPr lang="en-US" sz="140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Windows + L</a:t>
            </a: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whenever you step away from your desk, even for a minute</a:t>
            </a:r>
            <a:endParaRPr lang="en-US" sz="14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933605" y="3834586"/>
            <a:ext cx="267891" cy="267891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447121" y="3829050"/>
            <a:ext cx="2344460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No Shared Logins</a:t>
            </a:r>
            <a:endParaRPr lang="en-US" sz="1800" dirty="0"/>
          </a:p>
        </p:txBody>
      </p:sp>
      <p:sp>
        <p:nvSpPr>
          <p:cNvPr id="10" name="Text 5"/>
          <p:cNvSpPr/>
          <p:nvPr/>
        </p:nvSpPr>
        <p:spPr>
          <a:xfrm>
            <a:off x="7447121" y="4300657"/>
            <a:ext cx="6396990" cy="2857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let others use your system under your login credentials for any reason</a:t>
            </a:r>
            <a:endParaRPr lang="en-US" sz="14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933605" y="4949130"/>
            <a:ext cx="267891" cy="267891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447121" y="4943594"/>
            <a:ext cx="2375773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Accountability Matters</a:t>
            </a:r>
            <a:endParaRPr lang="en-US" sz="1800" dirty="0"/>
          </a:p>
        </p:txBody>
      </p:sp>
      <p:sp>
        <p:nvSpPr>
          <p:cNvPr id="13" name="Text 7"/>
          <p:cNvSpPr/>
          <p:nvPr/>
        </p:nvSpPr>
        <p:spPr>
          <a:xfrm>
            <a:off x="7447121" y="5415201"/>
            <a:ext cx="639699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Shared credentials make it impossible to trace incidents or identify security breaches</a:t>
            </a:r>
            <a:endParaRPr lang="en-US" sz="140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933605" y="6349425"/>
            <a:ext cx="267891" cy="267891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7447121" y="6343888"/>
            <a:ext cx="2438281" cy="29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Personal Responsibility</a:t>
            </a:r>
            <a:endParaRPr lang="en-US" sz="1800" dirty="0"/>
          </a:p>
        </p:txBody>
      </p:sp>
      <p:sp>
        <p:nvSpPr>
          <p:cNvPr id="16" name="Text 9"/>
          <p:cNvSpPr/>
          <p:nvPr/>
        </p:nvSpPr>
        <p:spPr>
          <a:xfrm>
            <a:off x="7447121" y="6815495"/>
            <a:ext cx="639699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Treat your login like your personal ID badge — </a:t>
            </a:r>
            <a:r>
              <a:rPr lang="en-US" sz="1400" b="1" dirty="0">
                <a:solidFill>
                  <a:srgbClr val="E04F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non-transferable</a:t>
            </a:r>
            <a:r>
              <a:rPr lang="en-US" sz="14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and strictly confidential</a:t>
            </a:r>
            <a:endParaRPr lang="en-US" sz="1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36878"/>
            <a:ext cx="7417118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USB &amp; Removable Device Safety</a:t>
            </a:r>
            <a:endParaRPr lang="en-US" sz="4100" dirty="0"/>
          </a:p>
        </p:txBody>
      </p:sp>
      <p:sp>
        <p:nvSpPr>
          <p:cNvPr id="4" name="Text 1"/>
          <p:cNvSpPr/>
          <p:nvPr/>
        </p:nvSpPr>
        <p:spPr>
          <a:xfrm>
            <a:off x="793790" y="1685806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Unknown USB devices are potential Trojan horses that can introduce malware directly into our secure networks, bypassing many traditional security measures.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2742486"/>
            <a:ext cx="3536156" cy="7812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Essential Safety Measures</a:t>
            </a:r>
            <a:endParaRPr lang="en-US" sz="2450" dirty="0"/>
          </a:p>
        </p:txBody>
      </p:sp>
      <p:sp>
        <p:nvSpPr>
          <p:cNvPr id="6" name="Text 3"/>
          <p:cNvSpPr/>
          <p:nvPr/>
        </p:nvSpPr>
        <p:spPr>
          <a:xfrm>
            <a:off x="793790" y="3722132"/>
            <a:ext cx="35361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Disable "AutoRun" functionality on all systems to prevent automatic malware execution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793790" y="4744164"/>
            <a:ext cx="35361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 only </a:t>
            </a: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IT-approved encrypted drives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for data transfer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793790" y="5448657"/>
            <a:ext cx="35361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Always scan external devices using endpoint protection tools before accessing files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793790" y="6470690"/>
            <a:ext cx="35361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Never connect unknown or personal USB drives to plant systems</a:t>
            </a:r>
            <a:endParaRPr lang="en-US" sz="1550" dirty="0"/>
          </a:p>
        </p:txBody>
      </p:sp>
      <p:sp>
        <p:nvSpPr>
          <p:cNvPr id="10" name="Text 7"/>
          <p:cNvSpPr/>
          <p:nvPr/>
        </p:nvSpPr>
        <p:spPr>
          <a:xfrm>
            <a:off x="5119330" y="276737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Real-World Example</a:t>
            </a:r>
            <a:endParaRPr lang="en-US" sz="2050" dirty="0"/>
          </a:p>
        </p:txBody>
      </p:sp>
      <p:sp>
        <p:nvSpPr>
          <p:cNvPr id="11" name="Text 8"/>
          <p:cNvSpPr/>
          <p:nvPr/>
        </p:nvSpPr>
        <p:spPr>
          <a:xfrm>
            <a:off x="5119330" y="3291364"/>
            <a:ext cx="3238500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 2021, malware from a contractor's USB drive halted operations at a European steel plant for 48 hours, causing millions in losses and production delays.</a:t>
            </a:r>
            <a:endParaRPr lang="en-US" sz="1550" dirty="0"/>
          </a:p>
        </p:txBody>
      </p:sp>
      <p:sp>
        <p:nvSpPr>
          <p:cNvPr id="12" name="Shape 9"/>
          <p:cNvSpPr/>
          <p:nvPr/>
        </p:nvSpPr>
        <p:spPr>
          <a:xfrm>
            <a:off x="4821674" y="2767370"/>
            <a:ext cx="22860" cy="2111693"/>
          </a:xfrm>
          <a:prstGeom prst="rect">
            <a:avLst/>
          </a:prstGeom>
          <a:solidFill>
            <a:srgbClr val="E04F00"/>
          </a:solidFill>
          <a:ln/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71870"/>
            <a:ext cx="5021580" cy="618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8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How USB Attacks Work</a:t>
            </a:r>
            <a:endParaRPr lang="en-US" sz="3850" dirty="0"/>
          </a:p>
        </p:txBody>
      </p:sp>
      <p:sp>
        <p:nvSpPr>
          <p:cNvPr id="4" name="Shape 1"/>
          <p:cNvSpPr/>
          <p:nvPr/>
        </p:nvSpPr>
        <p:spPr>
          <a:xfrm>
            <a:off x="793790" y="1573292"/>
            <a:ext cx="3683913" cy="2240518"/>
          </a:xfrm>
          <a:prstGeom prst="roundRect">
            <a:avLst>
              <a:gd name="adj" fmla="val 1262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540" y="1483043"/>
            <a:ext cx="226219" cy="226219"/>
          </a:xfrm>
          <a:prstGeom prst="rect">
            <a:avLst/>
          </a:prstGeom>
        </p:spPr>
      </p:pic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1733" y="3677841"/>
            <a:ext cx="226219" cy="226219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1398389" y="1878925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Immediate Execution</a:t>
            </a:r>
            <a:endParaRPr lang="en-US" sz="1900" dirty="0"/>
          </a:p>
        </p:txBody>
      </p:sp>
      <p:sp>
        <p:nvSpPr>
          <p:cNvPr id="8" name="Text 3"/>
          <p:cNvSpPr/>
          <p:nvPr/>
        </p:nvSpPr>
        <p:spPr>
          <a:xfrm>
            <a:off x="1099423" y="2301359"/>
            <a:ext cx="3072646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Malware executes automatically the moment the infected USB is inserted into the system</a:t>
            </a:r>
            <a:endParaRPr lang="en-US" sz="1450" dirty="0"/>
          </a:p>
        </p:txBody>
      </p:sp>
      <p:sp>
        <p:nvSpPr>
          <p:cNvPr id="9" name="Shape 4"/>
          <p:cNvSpPr/>
          <p:nvPr/>
        </p:nvSpPr>
        <p:spPr>
          <a:xfrm>
            <a:off x="4666178" y="1573292"/>
            <a:ext cx="3684032" cy="2240518"/>
          </a:xfrm>
          <a:prstGeom prst="roundRect">
            <a:avLst>
              <a:gd name="adj" fmla="val 1262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929" y="1483043"/>
            <a:ext cx="226219" cy="226219"/>
          </a:xfrm>
          <a:prstGeom prst="rect">
            <a:avLst/>
          </a:prstGeom>
        </p:spPr>
      </p:pic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4241" y="3677841"/>
            <a:ext cx="226219" cy="226219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5270778" y="1878925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Bypass Antivirus</a:t>
            </a:r>
            <a:endParaRPr lang="en-US" sz="1900" dirty="0"/>
          </a:p>
        </p:txBody>
      </p:sp>
      <p:sp>
        <p:nvSpPr>
          <p:cNvPr id="13" name="Text 6"/>
          <p:cNvSpPr/>
          <p:nvPr/>
        </p:nvSpPr>
        <p:spPr>
          <a:xfrm>
            <a:off x="4971812" y="2301359"/>
            <a:ext cx="3072765" cy="12068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Advanced threats use autorun scripts or zero-day exploits to bypass traditional antivirus protection</a:t>
            </a:r>
            <a:endParaRPr lang="en-US" sz="1450" dirty="0"/>
          </a:p>
        </p:txBody>
      </p:sp>
      <p:sp>
        <p:nvSpPr>
          <p:cNvPr id="14" name="Shape 7"/>
          <p:cNvSpPr/>
          <p:nvPr/>
        </p:nvSpPr>
        <p:spPr>
          <a:xfrm>
            <a:off x="793790" y="4002286"/>
            <a:ext cx="3683913" cy="1938814"/>
          </a:xfrm>
          <a:prstGeom prst="roundRect">
            <a:avLst>
              <a:gd name="adj" fmla="val 1459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540" y="3912037"/>
            <a:ext cx="226219" cy="226219"/>
          </a:xfrm>
          <a:prstGeom prst="rect">
            <a:avLst/>
          </a:prstGeom>
        </p:spPr>
      </p:pic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1733" y="5805130"/>
            <a:ext cx="226219" cy="226219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398389" y="4307919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Remote Control</a:t>
            </a:r>
            <a:endParaRPr lang="en-US" sz="1900" dirty="0"/>
          </a:p>
        </p:txBody>
      </p:sp>
      <p:sp>
        <p:nvSpPr>
          <p:cNvPr id="18" name="Text 9"/>
          <p:cNvSpPr/>
          <p:nvPr/>
        </p:nvSpPr>
        <p:spPr>
          <a:xfrm>
            <a:off x="1099423" y="4730353"/>
            <a:ext cx="3072646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Attacker gains remote access and can manipulate OT systems, steal data, or install additional malware</a:t>
            </a:r>
            <a:endParaRPr lang="en-US" sz="1450" dirty="0"/>
          </a:p>
        </p:txBody>
      </p:sp>
      <p:sp>
        <p:nvSpPr>
          <p:cNvPr id="19" name="Shape 10"/>
          <p:cNvSpPr/>
          <p:nvPr/>
        </p:nvSpPr>
        <p:spPr>
          <a:xfrm>
            <a:off x="4666178" y="4002286"/>
            <a:ext cx="3684032" cy="1938814"/>
          </a:xfrm>
          <a:prstGeom prst="roundRect">
            <a:avLst>
              <a:gd name="adj" fmla="val 1459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929" y="3912037"/>
            <a:ext cx="226219" cy="226219"/>
          </a:xfrm>
          <a:prstGeom prst="rect">
            <a:avLst/>
          </a:prstGeom>
        </p:spPr>
      </p:pic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4241" y="5805130"/>
            <a:ext cx="226219" cy="226219"/>
          </a:xfrm>
          <a:prstGeom prst="rect">
            <a:avLst/>
          </a:prstGeom>
        </p:spPr>
      </p:pic>
      <p:sp>
        <p:nvSpPr>
          <p:cNvPr id="22" name="Text 11"/>
          <p:cNvSpPr/>
          <p:nvPr/>
        </p:nvSpPr>
        <p:spPr>
          <a:xfrm>
            <a:off x="5270778" y="4307919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Network Spread</a:t>
            </a:r>
            <a:endParaRPr lang="en-US" sz="1900" dirty="0"/>
          </a:p>
        </p:txBody>
      </p:sp>
      <p:sp>
        <p:nvSpPr>
          <p:cNvPr id="23" name="Text 12"/>
          <p:cNvSpPr/>
          <p:nvPr/>
        </p:nvSpPr>
        <p:spPr>
          <a:xfrm>
            <a:off x="4971812" y="4730353"/>
            <a:ext cx="3072765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Malware spreads across connected systems, compromising entire operational networks</a:t>
            </a:r>
            <a:endParaRPr lang="en-US" sz="1450" dirty="0"/>
          </a:p>
        </p:txBody>
      </p:sp>
      <p:sp>
        <p:nvSpPr>
          <p:cNvPr id="24" name="Shape 13"/>
          <p:cNvSpPr/>
          <p:nvPr/>
        </p:nvSpPr>
        <p:spPr>
          <a:xfrm>
            <a:off x="793790" y="6153150"/>
            <a:ext cx="7556421" cy="1404461"/>
          </a:xfrm>
          <a:prstGeom prst="roundRect">
            <a:avLst>
              <a:gd name="adj" fmla="val 2014"/>
            </a:avLst>
          </a:prstGeom>
          <a:solidFill>
            <a:srgbClr val="FFCDB3"/>
          </a:solidFill>
          <a:ln/>
        </p:spPr>
      </p:sp>
      <p:pic>
        <p:nvPicPr>
          <p:cNvPr id="25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266" y="6436995"/>
            <a:ext cx="235625" cy="188476"/>
          </a:xfrm>
          <a:prstGeom prst="rect">
            <a:avLst/>
          </a:prstGeom>
        </p:spPr>
      </p:pic>
      <p:sp>
        <p:nvSpPr>
          <p:cNvPr id="26" name="Text 14"/>
          <p:cNvSpPr/>
          <p:nvPr/>
        </p:nvSpPr>
        <p:spPr>
          <a:xfrm>
            <a:off x="1406366" y="6388656"/>
            <a:ext cx="6755368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b="1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Air-Gapping Principle:</a:t>
            </a:r>
            <a:r>
              <a:rPr lang="en-US" sz="145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Always isolate critical networks from external devices. Physical separation is one of the strongest security measures available.</a:t>
            </a:r>
            <a:endParaRPr lang="en-US" sz="14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79183"/>
            <a:ext cx="7919323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Safe Computer &amp; Mobile Practises</a:t>
            </a:r>
            <a:endParaRPr lang="en-US" sz="4100" dirty="0"/>
          </a:p>
        </p:txBody>
      </p:sp>
      <p:sp>
        <p:nvSpPr>
          <p:cNvPr id="3" name="Shape 1"/>
          <p:cNvSpPr/>
          <p:nvPr/>
        </p:nvSpPr>
        <p:spPr>
          <a:xfrm>
            <a:off x="793790" y="2424946"/>
            <a:ext cx="4215289" cy="2432209"/>
          </a:xfrm>
          <a:prstGeom prst="roundRect">
            <a:avLst>
              <a:gd name="adj" fmla="val 4511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793790" y="2402086"/>
            <a:ext cx="4215289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5" name="Shape 3"/>
          <p:cNvSpPr/>
          <p:nvPr/>
        </p:nvSpPr>
        <p:spPr>
          <a:xfrm>
            <a:off x="2603778" y="2127290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6" name="Text 4"/>
          <p:cNvSpPr/>
          <p:nvPr/>
        </p:nvSpPr>
        <p:spPr>
          <a:xfrm>
            <a:off x="2782372" y="2276118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1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1598890" y="2921079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Software Installation</a:t>
            </a:r>
            <a:endParaRPr lang="en-US" sz="2050" dirty="0"/>
          </a:p>
        </p:txBody>
      </p:sp>
      <p:sp>
        <p:nvSpPr>
          <p:cNvPr id="8" name="Text 6"/>
          <p:cNvSpPr/>
          <p:nvPr/>
        </p:nvSpPr>
        <p:spPr>
          <a:xfrm>
            <a:off x="1015008" y="3365778"/>
            <a:ext cx="3772853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Never install unverified software or drivers without IT approval. Unauthorised installations can introduce vulnerabilities and create security gaps.</a:t>
            </a:r>
            <a:endParaRPr lang="en-US" sz="1550" dirty="0"/>
          </a:p>
        </p:txBody>
      </p:sp>
      <p:sp>
        <p:nvSpPr>
          <p:cNvPr id="9" name="Shape 7"/>
          <p:cNvSpPr/>
          <p:nvPr/>
        </p:nvSpPr>
        <p:spPr>
          <a:xfrm>
            <a:off x="5207437" y="2424946"/>
            <a:ext cx="4215408" cy="2432209"/>
          </a:xfrm>
          <a:prstGeom prst="roundRect">
            <a:avLst>
              <a:gd name="adj" fmla="val 4511"/>
            </a:avLst>
          </a:prstGeom>
          <a:solidFill>
            <a:srgbClr val="FFFFFF"/>
          </a:solidFill>
          <a:ln/>
        </p:spPr>
      </p:sp>
      <p:sp>
        <p:nvSpPr>
          <p:cNvPr id="10" name="Shape 8"/>
          <p:cNvSpPr/>
          <p:nvPr/>
        </p:nvSpPr>
        <p:spPr>
          <a:xfrm>
            <a:off x="5207437" y="2402086"/>
            <a:ext cx="4215408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1" name="Shape 9"/>
          <p:cNvSpPr/>
          <p:nvPr/>
        </p:nvSpPr>
        <p:spPr>
          <a:xfrm>
            <a:off x="7017425" y="2127290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12" name="Text 10"/>
          <p:cNvSpPr/>
          <p:nvPr/>
        </p:nvSpPr>
        <p:spPr>
          <a:xfrm>
            <a:off x="7196018" y="2276118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</a:t>
            </a:r>
            <a:endParaRPr lang="en-US" sz="1850" dirty="0"/>
          </a:p>
        </p:txBody>
      </p:sp>
      <p:sp>
        <p:nvSpPr>
          <p:cNvPr id="13" name="Text 11"/>
          <p:cNvSpPr/>
          <p:nvPr/>
        </p:nvSpPr>
        <p:spPr>
          <a:xfrm>
            <a:off x="5797510" y="2921079"/>
            <a:ext cx="3035141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Mobile Device Connection</a:t>
            </a:r>
            <a:endParaRPr lang="en-US" sz="2050" dirty="0"/>
          </a:p>
        </p:txBody>
      </p:sp>
      <p:sp>
        <p:nvSpPr>
          <p:cNvPr id="14" name="Text 12"/>
          <p:cNvSpPr/>
          <p:nvPr/>
        </p:nvSpPr>
        <p:spPr>
          <a:xfrm>
            <a:off x="5428655" y="3365778"/>
            <a:ext cx="3772972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Avoid connecting personal phones to company PCs. USB tethering can lead to data leaks and malware transfer between devices.</a:t>
            </a:r>
            <a:endParaRPr lang="en-US" sz="1550" dirty="0"/>
          </a:p>
        </p:txBody>
      </p:sp>
      <p:sp>
        <p:nvSpPr>
          <p:cNvPr id="15" name="Shape 13"/>
          <p:cNvSpPr/>
          <p:nvPr/>
        </p:nvSpPr>
        <p:spPr>
          <a:xfrm>
            <a:off x="9621203" y="2424946"/>
            <a:ext cx="4215289" cy="2432209"/>
          </a:xfrm>
          <a:prstGeom prst="roundRect">
            <a:avLst>
              <a:gd name="adj" fmla="val 4511"/>
            </a:avLst>
          </a:prstGeom>
          <a:solidFill>
            <a:srgbClr val="FFFFFF"/>
          </a:solidFill>
          <a:ln/>
        </p:spPr>
      </p:sp>
      <p:sp>
        <p:nvSpPr>
          <p:cNvPr id="16" name="Shape 14"/>
          <p:cNvSpPr/>
          <p:nvPr/>
        </p:nvSpPr>
        <p:spPr>
          <a:xfrm>
            <a:off x="9621203" y="2402086"/>
            <a:ext cx="4215289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7" name="Shape 15"/>
          <p:cNvSpPr/>
          <p:nvPr/>
        </p:nvSpPr>
        <p:spPr>
          <a:xfrm>
            <a:off x="11431191" y="2127290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18" name="Text 16"/>
          <p:cNvSpPr/>
          <p:nvPr/>
        </p:nvSpPr>
        <p:spPr>
          <a:xfrm>
            <a:off x="11609784" y="2276118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3</a:t>
            </a:r>
            <a:endParaRPr lang="en-US" sz="1850" dirty="0"/>
          </a:p>
        </p:txBody>
      </p:sp>
      <p:sp>
        <p:nvSpPr>
          <p:cNvPr id="19" name="Text 17"/>
          <p:cNvSpPr/>
          <p:nvPr/>
        </p:nvSpPr>
        <p:spPr>
          <a:xfrm>
            <a:off x="10426303" y="2921079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System Updates</a:t>
            </a:r>
            <a:endParaRPr lang="en-US" sz="2050" dirty="0"/>
          </a:p>
        </p:txBody>
      </p:sp>
      <p:sp>
        <p:nvSpPr>
          <p:cNvPr id="20" name="Text 18"/>
          <p:cNvSpPr/>
          <p:nvPr/>
        </p:nvSpPr>
        <p:spPr>
          <a:xfrm>
            <a:off x="9842421" y="3365778"/>
            <a:ext cx="3772853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Keep OS and antivirus updated regularly — outdated software contains known vulnerabilities that are easy for hackers to exploit.</a:t>
            </a:r>
            <a:endParaRPr lang="en-US" sz="1550" dirty="0"/>
          </a:p>
        </p:txBody>
      </p:sp>
      <p:sp>
        <p:nvSpPr>
          <p:cNvPr id="21" name="Shape 19"/>
          <p:cNvSpPr/>
          <p:nvPr/>
        </p:nvSpPr>
        <p:spPr>
          <a:xfrm>
            <a:off x="793790" y="5353169"/>
            <a:ext cx="6422112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22" name="Shape 20"/>
          <p:cNvSpPr/>
          <p:nvPr/>
        </p:nvSpPr>
        <p:spPr>
          <a:xfrm>
            <a:off x="793790" y="5330309"/>
            <a:ext cx="6422112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23" name="Shape 21"/>
          <p:cNvSpPr/>
          <p:nvPr/>
        </p:nvSpPr>
        <p:spPr>
          <a:xfrm>
            <a:off x="3707130" y="5055513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24" name="Text 22"/>
          <p:cNvSpPr/>
          <p:nvPr/>
        </p:nvSpPr>
        <p:spPr>
          <a:xfrm>
            <a:off x="3885724" y="5204341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4</a:t>
            </a:r>
            <a:endParaRPr lang="en-US" sz="1850" dirty="0"/>
          </a:p>
        </p:txBody>
      </p:sp>
      <p:sp>
        <p:nvSpPr>
          <p:cNvPr id="25" name="Text 23"/>
          <p:cNvSpPr/>
          <p:nvPr/>
        </p:nvSpPr>
        <p:spPr>
          <a:xfrm>
            <a:off x="2658428" y="5849303"/>
            <a:ext cx="269271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IT Approval Mandatory</a:t>
            </a:r>
            <a:endParaRPr lang="en-US" sz="2050" dirty="0"/>
          </a:p>
        </p:txBody>
      </p:sp>
      <p:sp>
        <p:nvSpPr>
          <p:cNvPr id="26" name="Text 24"/>
          <p:cNvSpPr/>
          <p:nvPr/>
        </p:nvSpPr>
        <p:spPr>
          <a:xfrm>
            <a:off x="1015008" y="6294001"/>
            <a:ext cx="597967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IT approval is mandatory before installing any software, drivers, or system updates on company equipment.</a:t>
            </a:r>
            <a:endParaRPr lang="en-US" sz="1550" dirty="0"/>
          </a:p>
        </p:txBody>
      </p:sp>
      <p:sp>
        <p:nvSpPr>
          <p:cNvPr id="27" name="Shape 25"/>
          <p:cNvSpPr/>
          <p:nvPr/>
        </p:nvSpPr>
        <p:spPr>
          <a:xfrm>
            <a:off x="7414260" y="5353169"/>
            <a:ext cx="6422231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28" name="Shape 26"/>
          <p:cNvSpPr/>
          <p:nvPr/>
        </p:nvSpPr>
        <p:spPr>
          <a:xfrm>
            <a:off x="7414260" y="5330309"/>
            <a:ext cx="6422231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29" name="Shape 27"/>
          <p:cNvSpPr/>
          <p:nvPr/>
        </p:nvSpPr>
        <p:spPr>
          <a:xfrm>
            <a:off x="10327719" y="5055513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sp>
        <p:nvSpPr>
          <p:cNvPr id="30" name="Text 28"/>
          <p:cNvSpPr/>
          <p:nvPr/>
        </p:nvSpPr>
        <p:spPr>
          <a:xfrm>
            <a:off x="10506313" y="5204341"/>
            <a:ext cx="238125" cy="2976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5</a:t>
            </a:r>
            <a:endParaRPr lang="en-US" sz="1850" dirty="0"/>
          </a:p>
        </p:txBody>
      </p:sp>
      <p:sp>
        <p:nvSpPr>
          <p:cNvPr id="31" name="Text 29"/>
          <p:cNvSpPr/>
          <p:nvPr/>
        </p:nvSpPr>
        <p:spPr>
          <a:xfrm>
            <a:off x="9322832" y="5849303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Bluetooth Security</a:t>
            </a:r>
            <a:endParaRPr lang="en-US" sz="2050" dirty="0"/>
          </a:p>
        </p:txBody>
      </p:sp>
      <p:sp>
        <p:nvSpPr>
          <p:cNvPr id="32" name="Text 30"/>
          <p:cNvSpPr/>
          <p:nvPr/>
        </p:nvSpPr>
        <p:spPr>
          <a:xfrm>
            <a:off x="7635478" y="6294001"/>
            <a:ext cx="597979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Disable Bluetooth in sensitive operational areas to prevent unauthorised wireless connections and data interception.</a:t>
            </a:r>
            <a:endParaRPr lang="en-US" sz="15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98803"/>
            <a:ext cx="7348061" cy="521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Physical Security – The Human Firewall</a:t>
            </a:r>
            <a:endParaRPr lang="en-US" sz="3250" dirty="0"/>
          </a:p>
        </p:txBody>
      </p:sp>
      <p:sp>
        <p:nvSpPr>
          <p:cNvPr id="4" name="Text 1"/>
          <p:cNvSpPr/>
          <p:nvPr/>
        </p:nvSpPr>
        <p:spPr>
          <a:xfrm>
            <a:off x="6280190" y="1657945"/>
            <a:ext cx="7556421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Cyber security begins with physical security. If an attacker gains physical access to systems, even the strongest digital defences become meaningless.</a:t>
            </a:r>
            <a:endParaRPr lang="en-US" sz="1250" dirty="0"/>
          </a:p>
        </p:txBody>
      </p:sp>
      <p:sp>
        <p:nvSpPr>
          <p:cNvPr id="5" name="Shape 2"/>
          <p:cNvSpPr/>
          <p:nvPr/>
        </p:nvSpPr>
        <p:spPr>
          <a:xfrm>
            <a:off x="6280190" y="2344698"/>
            <a:ext cx="3698796" cy="2070259"/>
          </a:xfrm>
          <a:prstGeom prst="roundRect">
            <a:avLst>
              <a:gd name="adj" fmla="val 1150"/>
            </a:avLst>
          </a:prstGeom>
          <a:solidFill>
            <a:srgbClr val="F2EEEE"/>
          </a:solidFill>
          <a:ln/>
        </p:spPr>
      </p:sp>
      <p:sp>
        <p:nvSpPr>
          <p:cNvPr id="6" name="Shape 3"/>
          <p:cNvSpPr/>
          <p:nvPr/>
        </p:nvSpPr>
        <p:spPr>
          <a:xfrm>
            <a:off x="7891463" y="2503408"/>
            <a:ext cx="476250" cy="476250"/>
          </a:xfrm>
          <a:prstGeom prst="roundRect">
            <a:avLst>
              <a:gd name="adj" fmla="val 19198080"/>
            </a:avLst>
          </a:prstGeom>
          <a:solidFill>
            <a:srgbClr val="E04F00"/>
          </a:solidFill>
          <a:ln/>
        </p:spPr>
      </p:sp>
      <p:sp>
        <p:nvSpPr>
          <p:cNvPr id="7" name="Text 4"/>
          <p:cNvSpPr/>
          <p:nvPr/>
        </p:nvSpPr>
        <p:spPr>
          <a:xfrm>
            <a:off x="7087553" y="3138368"/>
            <a:ext cx="20839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Control Room Access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438900" y="3494008"/>
            <a:ext cx="3381375" cy="7622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let unknown people near control systems. Challenge anyone you don't recognise in restricted areas.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10137696" y="2344698"/>
            <a:ext cx="3698915" cy="2070259"/>
          </a:xfrm>
          <a:prstGeom prst="roundRect">
            <a:avLst>
              <a:gd name="adj" fmla="val 1150"/>
            </a:avLst>
          </a:prstGeom>
          <a:solidFill>
            <a:srgbClr val="F2EEEE"/>
          </a:solidFill>
          <a:ln/>
        </p:spPr>
      </p:sp>
      <p:sp>
        <p:nvSpPr>
          <p:cNvPr id="10" name="Shape 7"/>
          <p:cNvSpPr/>
          <p:nvPr/>
        </p:nvSpPr>
        <p:spPr>
          <a:xfrm>
            <a:off x="11748968" y="2503408"/>
            <a:ext cx="476250" cy="476250"/>
          </a:xfrm>
          <a:prstGeom prst="roundRect">
            <a:avLst>
              <a:gd name="adj" fmla="val 19198080"/>
            </a:avLst>
          </a:prstGeom>
          <a:solidFill>
            <a:srgbClr val="E04F00"/>
          </a:solidFill>
          <a:ln/>
        </p:spPr>
      </p:sp>
      <p:sp>
        <p:nvSpPr>
          <p:cNvPr id="11" name="Text 8"/>
          <p:cNvSpPr/>
          <p:nvPr/>
        </p:nvSpPr>
        <p:spPr>
          <a:xfrm>
            <a:off x="10945178" y="3138368"/>
            <a:ext cx="20839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Secure Critical Areas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0296406" y="3494008"/>
            <a:ext cx="3381494" cy="7622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Lock server and control room doors when unattended. Physical access equals total system control.</a:t>
            </a:r>
            <a:endParaRPr lang="en-US" sz="1250" dirty="0"/>
          </a:p>
        </p:txBody>
      </p:sp>
      <p:sp>
        <p:nvSpPr>
          <p:cNvPr id="13" name="Shape 10"/>
          <p:cNvSpPr/>
          <p:nvPr/>
        </p:nvSpPr>
        <p:spPr>
          <a:xfrm>
            <a:off x="6280190" y="4573667"/>
            <a:ext cx="3698796" cy="2070259"/>
          </a:xfrm>
          <a:prstGeom prst="roundRect">
            <a:avLst>
              <a:gd name="adj" fmla="val 1150"/>
            </a:avLst>
          </a:prstGeom>
          <a:solidFill>
            <a:srgbClr val="F2EEEE"/>
          </a:solidFill>
          <a:ln/>
        </p:spPr>
      </p:sp>
      <p:sp>
        <p:nvSpPr>
          <p:cNvPr id="14" name="Shape 11"/>
          <p:cNvSpPr/>
          <p:nvPr/>
        </p:nvSpPr>
        <p:spPr>
          <a:xfrm>
            <a:off x="7891463" y="4732377"/>
            <a:ext cx="476250" cy="476250"/>
          </a:xfrm>
          <a:prstGeom prst="roundRect">
            <a:avLst>
              <a:gd name="adj" fmla="val 19198080"/>
            </a:avLst>
          </a:prstGeom>
          <a:solidFill>
            <a:srgbClr val="E04F00"/>
          </a:solidFill>
          <a:ln/>
        </p:spPr>
      </p:sp>
      <p:sp>
        <p:nvSpPr>
          <p:cNvPr id="15" name="Text 12"/>
          <p:cNvSpPr/>
          <p:nvPr/>
        </p:nvSpPr>
        <p:spPr>
          <a:xfrm>
            <a:off x="6914912" y="5367338"/>
            <a:ext cx="24293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Report Suspicious Activity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6438900" y="5722977"/>
            <a:ext cx="3381375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Report unaccompanied visitors immediately to security or supervisors without hesitation.</a:t>
            </a:r>
            <a:endParaRPr lang="en-US" sz="1250" dirty="0"/>
          </a:p>
        </p:txBody>
      </p:sp>
      <p:sp>
        <p:nvSpPr>
          <p:cNvPr id="17" name="Shape 14"/>
          <p:cNvSpPr/>
          <p:nvPr/>
        </p:nvSpPr>
        <p:spPr>
          <a:xfrm>
            <a:off x="10137696" y="4573667"/>
            <a:ext cx="3698915" cy="2070259"/>
          </a:xfrm>
          <a:prstGeom prst="roundRect">
            <a:avLst>
              <a:gd name="adj" fmla="val 1150"/>
            </a:avLst>
          </a:prstGeom>
          <a:solidFill>
            <a:srgbClr val="F2EEEE"/>
          </a:solidFill>
          <a:ln/>
        </p:spPr>
      </p:sp>
      <p:sp>
        <p:nvSpPr>
          <p:cNvPr id="18" name="Shape 15"/>
          <p:cNvSpPr/>
          <p:nvPr/>
        </p:nvSpPr>
        <p:spPr>
          <a:xfrm>
            <a:off x="11748968" y="4732377"/>
            <a:ext cx="476250" cy="476250"/>
          </a:xfrm>
          <a:prstGeom prst="roundRect">
            <a:avLst>
              <a:gd name="adj" fmla="val 19198080"/>
            </a:avLst>
          </a:prstGeom>
          <a:solidFill>
            <a:srgbClr val="E04F00"/>
          </a:solidFill>
          <a:ln/>
        </p:spPr>
      </p:sp>
      <p:sp>
        <p:nvSpPr>
          <p:cNvPr id="19" name="Text 16"/>
          <p:cNvSpPr/>
          <p:nvPr/>
        </p:nvSpPr>
        <p:spPr>
          <a:xfrm>
            <a:off x="10945178" y="5367338"/>
            <a:ext cx="2083951" cy="260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16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Asset Protection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10296406" y="5722977"/>
            <a:ext cx="3381494" cy="7622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Label and secure all laptops, USBs, and network switches to prevent theft or unauthorised access.</a:t>
            </a:r>
            <a:endParaRPr lang="en-US" sz="1250" dirty="0"/>
          </a:p>
        </p:txBody>
      </p:sp>
      <p:sp>
        <p:nvSpPr>
          <p:cNvPr id="21" name="Text 18"/>
          <p:cNvSpPr/>
          <p:nvPr/>
        </p:nvSpPr>
        <p:spPr>
          <a:xfrm>
            <a:off x="6280190" y="6822519"/>
            <a:ext cx="7556421" cy="508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E04F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Remember:</a:t>
            </a:r>
            <a:r>
              <a:rPr lang="en-US" sz="12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Physical access means total control. No firewall or encryption can protect against someone with physical access to equipment.</a:t>
            </a:r>
            <a:endParaRPr lang="en-US" sz="12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9503" y="542687"/>
            <a:ext cx="6993136" cy="4532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en-US" sz="28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Social Engineering – Attacks Through Trust</a:t>
            </a:r>
            <a:endParaRPr lang="en-US" sz="2850" dirty="0"/>
          </a:p>
        </p:txBody>
      </p:sp>
      <p:sp>
        <p:nvSpPr>
          <p:cNvPr id="3" name="Text 1"/>
          <p:cNvSpPr/>
          <p:nvPr/>
        </p:nvSpPr>
        <p:spPr>
          <a:xfrm>
            <a:off x="789503" y="1272183"/>
            <a:ext cx="13051393" cy="22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Social engineering exploits human psychology rather than technical vulnerabilities. Attackers manipulate people into breaking security protocols by building false trust.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789503" y="1786652"/>
            <a:ext cx="3096339" cy="2720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7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Common Impersonation Tactics</a:t>
            </a:r>
            <a:endParaRPr lang="en-US" sz="1700" dirty="0"/>
          </a:p>
        </p:txBody>
      </p:sp>
      <p:sp>
        <p:nvSpPr>
          <p:cNvPr id="5" name="Shape 3"/>
          <p:cNvSpPr/>
          <p:nvPr/>
        </p:nvSpPr>
        <p:spPr>
          <a:xfrm>
            <a:off x="789503" y="2214086"/>
            <a:ext cx="6357223" cy="892373"/>
          </a:xfrm>
          <a:prstGeom prst="roundRect">
            <a:avLst>
              <a:gd name="adj" fmla="val 8197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74263" y="2214086"/>
            <a:ext cx="60960" cy="892373"/>
          </a:xfrm>
          <a:prstGeom prst="roundRect">
            <a:avLst>
              <a:gd name="adj" fmla="val 33997"/>
            </a:avLst>
          </a:prstGeom>
          <a:solidFill>
            <a:srgbClr val="E04F00"/>
          </a:solidFill>
          <a:ln/>
        </p:spPr>
      </p:sp>
      <p:sp>
        <p:nvSpPr>
          <p:cNvPr id="7" name="Text 5"/>
          <p:cNvSpPr/>
          <p:nvPr/>
        </p:nvSpPr>
        <p:spPr>
          <a:xfrm>
            <a:off x="3084314" y="2367439"/>
            <a:ext cx="1813322" cy="22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IT Helpdesk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988576" y="2732127"/>
            <a:ext cx="6004798" cy="22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"Give me your password to fix an urgent system issue immediately."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789503" y="3244572"/>
            <a:ext cx="6357223" cy="892373"/>
          </a:xfrm>
          <a:prstGeom prst="roundRect">
            <a:avLst>
              <a:gd name="adj" fmla="val 8197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74263" y="3244572"/>
            <a:ext cx="60960" cy="892373"/>
          </a:xfrm>
          <a:prstGeom prst="roundRect">
            <a:avLst>
              <a:gd name="adj" fmla="val 33997"/>
            </a:avLst>
          </a:prstGeom>
          <a:solidFill>
            <a:srgbClr val="E04F00"/>
          </a:solidFill>
          <a:ln/>
        </p:spPr>
      </p:sp>
      <p:sp>
        <p:nvSpPr>
          <p:cNvPr id="11" name="Text 9"/>
          <p:cNvSpPr/>
          <p:nvPr/>
        </p:nvSpPr>
        <p:spPr>
          <a:xfrm>
            <a:off x="3084314" y="3397925"/>
            <a:ext cx="1813322" cy="22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HR Department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988576" y="3762613"/>
            <a:ext cx="6004798" cy="22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"Send employee data for verification and compliance purposes."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789503" y="4275058"/>
            <a:ext cx="6357223" cy="892373"/>
          </a:xfrm>
          <a:prstGeom prst="roundRect">
            <a:avLst>
              <a:gd name="adj" fmla="val 8197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774263" y="4275058"/>
            <a:ext cx="60960" cy="892373"/>
          </a:xfrm>
          <a:prstGeom prst="roundRect">
            <a:avLst>
              <a:gd name="adj" fmla="val 33997"/>
            </a:avLst>
          </a:prstGeom>
          <a:solidFill>
            <a:srgbClr val="E04F00"/>
          </a:solidFill>
          <a:ln/>
        </p:spPr>
      </p:sp>
      <p:sp>
        <p:nvSpPr>
          <p:cNvPr id="15" name="Text 13"/>
          <p:cNvSpPr/>
          <p:nvPr/>
        </p:nvSpPr>
        <p:spPr>
          <a:xfrm>
            <a:off x="3084314" y="4428411"/>
            <a:ext cx="1813322" cy="2265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Trusted Vendor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988576" y="4793099"/>
            <a:ext cx="6004798" cy="22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10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"We've updated our bank details. Please use these new payment coordinates."</a:t>
            </a:r>
            <a:endParaRPr lang="en-US" sz="1050" dirty="0"/>
          </a:p>
        </p:txBody>
      </p:sp>
      <p:pic>
        <p:nvPicPr>
          <p:cNvPr id="1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293" y="1803916"/>
            <a:ext cx="4449961" cy="4449961"/>
          </a:xfrm>
          <a:prstGeom prst="rect">
            <a:avLst/>
          </a:prstGeom>
        </p:spPr>
      </p:pic>
      <p:sp>
        <p:nvSpPr>
          <p:cNvPr id="18" name="Shape 15"/>
          <p:cNvSpPr/>
          <p:nvPr/>
        </p:nvSpPr>
        <p:spPr>
          <a:xfrm>
            <a:off x="7491293" y="6409253"/>
            <a:ext cx="6357223" cy="1153239"/>
          </a:xfrm>
          <a:prstGeom prst="roundRect">
            <a:avLst>
              <a:gd name="adj" fmla="val 1797"/>
            </a:avLst>
          </a:prstGeom>
          <a:solidFill>
            <a:srgbClr val="FFCDB3"/>
          </a:solidFill>
          <a:ln/>
        </p:spPr>
      </p:sp>
      <p:pic>
        <p:nvPicPr>
          <p:cNvPr id="1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9406" y="6613446"/>
            <a:ext cx="172641" cy="138112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7940159" y="6581894"/>
            <a:ext cx="5770245" cy="441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5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Always verify identities through official channels. Call back using known phone numbers, not numbers provided in suspicious requests.</a:t>
            </a:r>
            <a:endParaRPr lang="en-US" sz="1050" dirty="0"/>
          </a:p>
        </p:txBody>
      </p:sp>
      <p:sp>
        <p:nvSpPr>
          <p:cNvPr id="21" name="Text 17"/>
          <p:cNvSpPr/>
          <p:nvPr/>
        </p:nvSpPr>
        <p:spPr>
          <a:xfrm>
            <a:off x="7940159" y="7148155"/>
            <a:ext cx="5770245" cy="22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50" b="1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If unsure — don't share.</a:t>
            </a:r>
            <a:r>
              <a:rPr lang="en-US" sz="105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It's better to verify and delay than to compromise security.</a:t>
            </a:r>
            <a:endParaRPr lang="en-US" sz="10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07244"/>
            <a:ext cx="4949428" cy="6186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8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Cyber Safety by Role</a:t>
            </a:r>
            <a:endParaRPr lang="en-US" sz="3850" dirty="0"/>
          </a:p>
        </p:txBody>
      </p:sp>
      <p:sp>
        <p:nvSpPr>
          <p:cNvPr id="3" name="Text 1"/>
          <p:cNvSpPr/>
          <p:nvPr/>
        </p:nvSpPr>
        <p:spPr>
          <a:xfrm>
            <a:off x="793790" y="1802963"/>
            <a:ext cx="13042821" cy="6034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Every department has specific vulnerabilities and responsibilities. Understanding your role-specific risks helps build comprehensive plant-wide security.</a:t>
            </a:r>
            <a:endParaRPr lang="en-US" sz="1450" dirty="0"/>
          </a:p>
        </p:txBody>
      </p:sp>
      <p:sp>
        <p:nvSpPr>
          <p:cNvPr id="4" name="Shape 2"/>
          <p:cNvSpPr/>
          <p:nvPr/>
        </p:nvSpPr>
        <p:spPr>
          <a:xfrm>
            <a:off x="793790" y="2618423"/>
            <a:ext cx="6427113" cy="2458522"/>
          </a:xfrm>
          <a:prstGeom prst="roundRect">
            <a:avLst>
              <a:gd name="adj" fmla="val 1150"/>
            </a:avLst>
          </a:prstGeom>
          <a:solidFill>
            <a:srgbClr val="F2EEEE"/>
          </a:solidFill>
          <a:ln/>
        </p:spPr>
      </p:sp>
      <p:sp>
        <p:nvSpPr>
          <p:cNvPr id="5" name="Shape 3"/>
          <p:cNvSpPr/>
          <p:nvPr/>
        </p:nvSpPr>
        <p:spPr>
          <a:xfrm>
            <a:off x="982266" y="2806898"/>
            <a:ext cx="565547" cy="565547"/>
          </a:xfrm>
          <a:prstGeom prst="roundRect">
            <a:avLst>
              <a:gd name="adj" fmla="val 16166801"/>
            </a:avLst>
          </a:prstGeom>
          <a:solidFill>
            <a:srgbClr val="E04F00"/>
          </a:solidFill>
          <a:ln/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37761" y="2962394"/>
            <a:ext cx="254437" cy="254437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82266" y="3560921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Store &amp; Inventory</a:t>
            </a:r>
            <a:endParaRPr lang="en-US" sz="1900" dirty="0"/>
          </a:p>
        </p:txBody>
      </p:sp>
      <p:sp>
        <p:nvSpPr>
          <p:cNvPr id="8" name="Text 5"/>
          <p:cNvSpPr/>
          <p:nvPr/>
        </p:nvSpPr>
        <p:spPr>
          <a:xfrm>
            <a:off x="982266" y="3983355"/>
            <a:ext cx="6050161" cy="9051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Validate all USBs and new devices before connection. Scan equipment for malware before integrating into inventory management systems.</a:t>
            </a:r>
            <a:endParaRPr lang="en-US" sz="1450" dirty="0"/>
          </a:p>
        </p:txBody>
      </p:sp>
      <p:sp>
        <p:nvSpPr>
          <p:cNvPr id="9" name="Shape 6"/>
          <p:cNvSpPr/>
          <p:nvPr/>
        </p:nvSpPr>
        <p:spPr>
          <a:xfrm>
            <a:off x="7409378" y="2618423"/>
            <a:ext cx="6427232" cy="2458522"/>
          </a:xfrm>
          <a:prstGeom prst="roundRect">
            <a:avLst>
              <a:gd name="adj" fmla="val 1150"/>
            </a:avLst>
          </a:prstGeom>
          <a:solidFill>
            <a:srgbClr val="F2EEEE"/>
          </a:solidFill>
          <a:ln/>
        </p:spPr>
      </p:sp>
      <p:sp>
        <p:nvSpPr>
          <p:cNvPr id="10" name="Shape 7"/>
          <p:cNvSpPr/>
          <p:nvPr/>
        </p:nvSpPr>
        <p:spPr>
          <a:xfrm>
            <a:off x="7597854" y="2806898"/>
            <a:ext cx="565547" cy="565547"/>
          </a:xfrm>
          <a:prstGeom prst="roundRect">
            <a:avLst>
              <a:gd name="adj" fmla="val 16166801"/>
            </a:avLst>
          </a:prstGeom>
          <a:solidFill>
            <a:srgbClr val="E04F00"/>
          </a:solidFill>
          <a:ln/>
        </p:spPr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753350" y="2962394"/>
            <a:ext cx="254437" cy="254437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7597854" y="3560921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Accounts &amp; Admin</a:t>
            </a:r>
            <a:endParaRPr lang="en-US" sz="1900" dirty="0"/>
          </a:p>
        </p:txBody>
      </p:sp>
      <p:sp>
        <p:nvSpPr>
          <p:cNvPr id="13" name="Text 9"/>
          <p:cNvSpPr/>
          <p:nvPr/>
        </p:nvSpPr>
        <p:spPr>
          <a:xfrm>
            <a:off x="7597854" y="3983355"/>
            <a:ext cx="6050280" cy="6034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Always confirm payment instructions via voice call using known numbers. Verify bank detail changes through multiple channels.</a:t>
            </a:r>
            <a:endParaRPr lang="en-US" sz="1450" dirty="0"/>
          </a:p>
        </p:txBody>
      </p:sp>
      <p:sp>
        <p:nvSpPr>
          <p:cNvPr id="14" name="Shape 10"/>
          <p:cNvSpPr/>
          <p:nvPr/>
        </p:nvSpPr>
        <p:spPr>
          <a:xfrm>
            <a:off x="793790" y="5265420"/>
            <a:ext cx="6427113" cy="2156817"/>
          </a:xfrm>
          <a:prstGeom prst="roundRect">
            <a:avLst>
              <a:gd name="adj" fmla="val 1311"/>
            </a:avLst>
          </a:prstGeom>
          <a:solidFill>
            <a:srgbClr val="F2EEEE"/>
          </a:solidFill>
          <a:ln/>
        </p:spPr>
      </p:sp>
      <p:sp>
        <p:nvSpPr>
          <p:cNvPr id="15" name="Shape 11"/>
          <p:cNvSpPr/>
          <p:nvPr/>
        </p:nvSpPr>
        <p:spPr>
          <a:xfrm>
            <a:off x="982266" y="5453896"/>
            <a:ext cx="565547" cy="565547"/>
          </a:xfrm>
          <a:prstGeom prst="roundRect">
            <a:avLst>
              <a:gd name="adj" fmla="val 16166801"/>
            </a:avLst>
          </a:prstGeom>
          <a:solidFill>
            <a:srgbClr val="E04F00"/>
          </a:solidFill>
          <a:ln/>
        </p:spPr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37761" y="5609392"/>
            <a:ext cx="254437" cy="254437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982266" y="6207919"/>
            <a:ext cx="2474714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Operations Team</a:t>
            </a:r>
            <a:endParaRPr lang="en-US" sz="1900" dirty="0"/>
          </a:p>
        </p:txBody>
      </p:sp>
      <p:sp>
        <p:nvSpPr>
          <p:cNvPr id="18" name="Text 13"/>
          <p:cNvSpPr/>
          <p:nvPr/>
        </p:nvSpPr>
        <p:spPr>
          <a:xfrm>
            <a:off x="982266" y="6630353"/>
            <a:ext cx="6050161" cy="6034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Never run external software on SCADA or PLC machines. Keep operational technology isolated from internet-connected systems.</a:t>
            </a:r>
            <a:endParaRPr lang="en-US" sz="1450" dirty="0"/>
          </a:p>
        </p:txBody>
      </p:sp>
      <p:sp>
        <p:nvSpPr>
          <p:cNvPr id="19" name="Shape 14"/>
          <p:cNvSpPr/>
          <p:nvPr/>
        </p:nvSpPr>
        <p:spPr>
          <a:xfrm>
            <a:off x="7409378" y="5265420"/>
            <a:ext cx="6427232" cy="2156817"/>
          </a:xfrm>
          <a:prstGeom prst="roundRect">
            <a:avLst>
              <a:gd name="adj" fmla="val 1311"/>
            </a:avLst>
          </a:prstGeom>
          <a:solidFill>
            <a:srgbClr val="F2EEEE"/>
          </a:solidFill>
          <a:ln/>
        </p:spPr>
      </p:sp>
      <p:sp>
        <p:nvSpPr>
          <p:cNvPr id="20" name="Shape 15"/>
          <p:cNvSpPr/>
          <p:nvPr/>
        </p:nvSpPr>
        <p:spPr>
          <a:xfrm>
            <a:off x="7597854" y="5453896"/>
            <a:ext cx="565547" cy="565547"/>
          </a:xfrm>
          <a:prstGeom prst="roundRect">
            <a:avLst>
              <a:gd name="adj" fmla="val 16166801"/>
            </a:avLst>
          </a:prstGeom>
          <a:solidFill>
            <a:srgbClr val="E04F00"/>
          </a:solidFill>
          <a:ln/>
        </p:spPr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753350" y="5609392"/>
            <a:ext cx="254437" cy="254437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597854" y="6207919"/>
            <a:ext cx="2687717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Managers &amp; Supervisors</a:t>
            </a:r>
            <a:endParaRPr lang="en-US" sz="1900" dirty="0"/>
          </a:p>
        </p:txBody>
      </p:sp>
      <p:sp>
        <p:nvSpPr>
          <p:cNvPr id="23" name="Text 17"/>
          <p:cNvSpPr/>
          <p:nvPr/>
        </p:nvSpPr>
        <p:spPr>
          <a:xfrm>
            <a:off x="7597854" y="6630353"/>
            <a:ext cx="6050280" cy="6034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Promote reporting culture. Create an environment where employees feel safe saying "See something, say something."</a:t>
            </a:r>
            <a:endParaRPr lang="en-US" sz="14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203127"/>
            <a:ext cx="6635829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Why This Training is Critical</a:t>
            </a:r>
            <a:endParaRPr lang="en-US" sz="4100" dirty="0"/>
          </a:p>
        </p:txBody>
      </p:sp>
      <p:sp>
        <p:nvSpPr>
          <p:cNvPr id="4" name="Shape 1"/>
          <p:cNvSpPr/>
          <p:nvPr/>
        </p:nvSpPr>
        <p:spPr>
          <a:xfrm>
            <a:off x="793790" y="2152055"/>
            <a:ext cx="7556421" cy="4874419"/>
          </a:xfrm>
          <a:prstGeom prst="roundRect">
            <a:avLst>
              <a:gd name="adj" fmla="val 611"/>
            </a:avLst>
          </a:prstGeom>
          <a:solidFill>
            <a:srgbClr val="F2EEEE"/>
          </a:solidFill>
          <a:ln/>
        </p:spPr>
      </p:sp>
      <p:sp>
        <p:nvSpPr>
          <p:cNvPr id="5" name="Shape 2"/>
          <p:cNvSpPr/>
          <p:nvPr/>
        </p:nvSpPr>
        <p:spPr>
          <a:xfrm>
            <a:off x="793790" y="2152055"/>
            <a:ext cx="3778210" cy="2437209"/>
          </a:xfrm>
          <a:prstGeom prst="roundRect">
            <a:avLst>
              <a:gd name="adj" fmla="val 1222"/>
            </a:avLst>
          </a:prstGeom>
          <a:solidFill>
            <a:srgbClr val="F2EEEE"/>
          </a:solidFill>
          <a:ln/>
        </p:spPr>
      </p:sp>
      <p:sp>
        <p:nvSpPr>
          <p:cNvPr id="6" name="Text 3"/>
          <p:cNvSpPr/>
          <p:nvPr/>
        </p:nvSpPr>
        <p:spPr>
          <a:xfrm>
            <a:off x="1130498" y="2350413"/>
            <a:ext cx="280701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Every System is a Target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992148" y="2795111"/>
            <a:ext cx="3083719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Every computer connected to the internet is a potential entry point for attackers seeking to exploit vulnerabilities.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4572000" y="2152055"/>
            <a:ext cx="3778210" cy="2437209"/>
          </a:xfrm>
          <a:prstGeom prst="rect">
            <a:avLst/>
          </a:prstGeom>
          <a:solidFill>
            <a:srgbClr val="F2EEEE"/>
          </a:solidFill>
          <a:ln/>
        </p:spPr>
      </p:sp>
      <p:sp>
        <p:nvSpPr>
          <p:cNvPr id="9" name="Shape 6"/>
          <p:cNvSpPr/>
          <p:nvPr/>
        </p:nvSpPr>
        <p:spPr>
          <a:xfrm>
            <a:off x="4572000" y="2152055"/>
            <a:ext cx="22860" cy="2437209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10" name="Text 7"/>
          <p:cNvSpPr/>
          <p:nvPr/>
        </p:nvSpPr>
        <p:spPr>
          <a:xfrm>
            <a:off x="5068133" y="2350413"/>
            <a:ext cx="3083719" cy="6512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High-Value Industrial Plants</a:t>
            </a:r>
            <a:endParaRPr lang="en-US" sz="2050" dirty="0"/>
          </a:p>
        </p:txBody>
      </p:sp>
      <p:sp>
        <p:nvSpPr>
          <p:cNvPr id="11" name="Text 8"/>
          <p:cNvSpPr/>
          <p:nvPr/>
        </p:nvSpPr>
        <p:spPr>
          <a:xfrm>
            <a:off x="5068133" y="3120747"/>
            <a:ext cx="3083719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Industrial plants are prime targets — one careless click can halt production and cause significant operational disruption.</a:t>
            </a:r>
            <a:endParaRPr lang="en-US" sz="1550" dirty="0"/>
          </a:p>
        </p:txBody>
      </p:sp>
      <p:sp>
        <p:nvSpPr>
          <p:cNvPr id="12" name="Shape 9"/>
          <p:cNvSpPr/>
          <p:nvPr/>
        </p:nvSpPr>
        <p:spPr>
          <a:xfrm>
            <a:off x="4323993" y="3122593"/>
            <a:ext cx="496133" cy="496133"/>
          </a:xfrm>
          <a:prstGeom prst="roundRect">
            <a:avLst>
              <a:gd name="adj" fmla="val 6001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448056" y="3246537"/>
            <a:ext cx="248007" cy="248007"/>
          </a:xfrm>
          <a:prstGeom prst="rect">
            <a:avLst/>
          </a:prstGeom>
        </p:spPr>
      </p:pic>
      <p:sp>
        <p:nvSpPr>
          <p:cNvPr id="14" name="Shape 10"/>
          <p:cNvSpPr/>
          <p:nvPr/>
        </p:nvSpPr>
        <p:spPr>
          <a:xfrm>
            <a:off x="793790" y="4589264"/>
            <a:ext cx="3778210" cy="2437209"/>
          </a:xfrm>
          <a:prstGeom prst="rect">
            <a:avLst/>
          </a:prstGeom>
          <a:solidFill>
            <a:srgbClr val="F2EEEE"/>
          </a:solidFill>
          <a:ln/>
        </p:spPr>
      </p:sp>
      <p:sp>
        <p:nvSpPr>
          <p:cNvPr id="15" name="Shape 11"/>
          <p:cNvSpPr/>
          <p:nvPr/>
        </p:nvSpPr>
        <p:spPr>
          <a:xfrm>
            <a:off x="793790" y="4589264"/>
            <a:ext cx="3778210" cy="22860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16" name="Text 12"/>
          <p:cNvSpPr/>
          <p:nvPr/>
        </p:nvSpPr>
        <p:spPr>
          <a:xfrm>
            <a:off x="1012388" y="4787622"/>
            <a:ext cx="304323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Collective Defence System</a:t>
            </a:r>
            <a:endParaRPr lang="en-US" sz="2050" dirty="0"/>
          </a:p>
        </p:txBody>
      </p:sp>
      <p:sp>
        <p:nvSpPr>
          <p:cNvPr id="17" name="Text 13"/>
          <p:cNvSpPr/>
          <p:nvPr/>
        </p:nvSpPr>
        <p:spPr>
          <a:xfrm>
            <a:off x="992148" y="5232321"/>
            <a:ext cx="3083719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Cyber security isn't just IT's responsibility — it's a collective defence system requiring vigilance from every team member.</a:t>
            </a:r>
            <a:endParaRPr lang="en-US" sz="1550" dirty="0"/>
          </a:p>
        </p:txBody>
      </p:sp>
      <p:sp>
        <p:nvSpPr>
          <p:cNvPr id="18" name="Shape 14"/>
          <p:cNvSpPr/>
          <p:nvPr/>
        </p:nvSpPr>
        <p:spPr>
          <a:xfrm>
            <a:off x="4572000" y="4589264"/>
            <a:ext cx="3778210" cy="2437209"/>
          </a:xfrm>
          <a:prstGeom prst="rect">
            <a:avLst/>
          </a:prstGeom>
          <a:solidFill>
            <a:srgbClr val="F2EEEE"/>
          </a:solidFill>
          <a:ln/>
        </p:spPr>
      </p:sp>
      <p:sp>
        <p:nvSpPr>
          <p:cNvPr id="19" name="Shape 15"/>
          <p:cNvSpPr/>
          <p:nvPr/>
        </p:nvSpPr>
        <p:spPr>
          <a:xfrm>
            <a:off x="4572000" y="4589264"/>
            <a:ext cx="22860" cy="2437209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20" name="Shape 16"/>
          <p:cNvSpPr/>
          <p:nvPr/>
        </p:nvSpPr>
        <p:spPr>
          <a:xfrm>
            <a:off x="4572000" y="4589264"/>
            <a:ext cx="3778210" cy="22860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21" name="Text 17"/>
          <p:cNvSpPr/>
          <p:nvPr/>
        </p:nvSpPr>
        <p:spPr>
          <a:xfrm>
            <a:off x="5068133" y="4787622"/>
            <a:ext cx="3083719" cy="6512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Early Detection Saves Lives</a:t>
            </a:r>
            <a:endParaRPr lang="en-US" sz="2050" dirty="0"/>
          </a:p>
        </p:txBody>
      </p:sp>
      <p:sp>
        <p:nvSpPr>
          <p:cNvPr id="22" name="Text 18"/>
          <p:cNvSpPr/>
          <p:nvPr/>
        </p:nvSpPr>
        <p:spPr>
          <a:xfrm>
            <a:off x="5068133" y="5557957"/>
            <a:ext cx="3083719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The goal: identify threats early and prevent incidents before they escalate into major security breaches.</a:t>
            </a:r>
            <a:endParaRPr lang="en-US" sz="1550" dirty="0"/>
          </a:p>
        </p:txBody>
      </p:sp>
      <p:sp>
        <p:nvSpPr>
          <p:cNvPr id="23" name="Shape 19"/>
          <p:cNvSpPr/>
          <p:nvPr/>
        </p:nvSpPr>
        <p:spPr>
          <a:xfrm>
            <a:off x="4323993" y="5559802"/>
            <a:ext cx="496133" cy="496133"/>
          </a:xfrm>
          <a:prstGeom prst="roundRect">
            <a:avLst>
              <a:gd name="adj" fmla="val 6001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pic>
        <p:nvPicPr>
          <p:cNvPr id="24" name="Image 2" descr="preencoded.png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448056" y="5683746"/>
            <a:ext cx="248007" cy="24800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15553"/>
            <a:ext cx="5209937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Personal Device Policy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1762839"/>
            <a:ext cx="3125867" cy="390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Critical Restrictions</a:t>
            </a:r>
            <a:endParaRPr lang="en-US" sz="2450" dirty="0"/>
          </a:p>
        </p:txBody>
      </p:sp>
      <p:sp>
        <p:nvSpPr>
          <p:cNvPr id="4" name="Shape 2"/>
          <p:cNvSpPr/>
          <p:nvPr/>
        </p:nvSpPr>
        <p:spPr>
          <a:xfrm>
            <a:off x="793790" y="2485846"/>
            <a:ext cx="99179" cy="99179"/>
          </a:xfrm>
          <a:prstGeom prst="roundRect">
            <a:avLst>
              <a:gd name="adj" fmla="val 460985"/>
            </a:avLst>
          </a:prstGeom>
          <a:solidFill>
            <a:srgbClr val="E04F00"/>
          </a:solidFill>
          <a:ln/>
        </p:spPr>
      </p:sp>
      <p:sp>
        <p:nvSpPr>
          <p:cNvPr id="5" name="Text 3"/>
          <p:cNvSpPr/>
          <p:nvPr/>
        </p:nvSpPr>
        <p:spPr>
          <a:xfrm>
            <a:off x="1091327" y="2376726"/>
            <a:ext cx="66580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Avoid connecting personal USBs, mobile phones, or chargers to company systems under any circumstances</a:t>
            </a:r>
            <a:endParaRPr lang="en-US" sz="1550" dirty="0"/>
          </a:p>
        </p:txBody>
      </p:sp>
      <p:sp>
        <p:nvSpPr>
          <p:cNvPr id="6" name="Shape 4"/>
          <p:cNvSpPr/>
          <p:nvPr/>
        </p:nvSpPr>
        <p:spPr>
          <a:xfrm>
            <a:off x="793790" y="3517761"/>
            <a:ext cx="99179" cy="99179"/>
          </a:xfrm>
          <a:prstGeom prst="roundRect">
            <a:avLst>
              <a:gd name="adj" fmla="val 460985"/>
            </a:avLst>
          </a:prstGeom>
          <a:solidFill>
            <a:srgbClr val="E04F00"/>
          </a:solidFill>
          <a:ln/>
        </p:spPr>
      </p:sp>
      <p:sp>
        <p:nvSpPr>
          <p:cNvPr id="7" name="Text 5"/>
          <p:cNvSpPr/>
          <p:nvPr/>
        </p:nvSpPr>
        <p:spPr>
          <a:xfrm>
            <a:off x="1091327" y="3408640"/>
            <a:ext cx="66580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No hotspot sharing or Bluetooth pairing between personal and company devices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793790" y="4549676"/>
            <a:ext cx="99179" cy="99179"/>
          </a:xfrm>
          <a:prstGeom prst="roundRect">
            <a:avLst>
              <a:gd name="adj" fmla="val 460985"/>
            </a:avLst>
          </a:prstGeom>
          <a:solidFill>
            <a:srgbClr val="E04F00"/>
          </a:solidFill>
          <a:ln/>
        </p:spPr>
      </p:sp>
      <p:sp>
        <p:nvSpPr>
          <p:cNvPr id="9" name="Text 7"/>
          <p:cNvSpPr/>
          <p:nvPr/>
        </p:nvSpPr>
        <p:spPr>
          <a:xfrm>
            <a:off x="1091327" y="4440555"/>
            <a:ext cx="66580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Personal devices connect to unverified networks, creating significant security gaps in our defences</a:t>
            </a:r>
            <a:endParaRPr lang="en-US" sz="1550" dirty="0"/>
          </a:p>
        </p:txBody>
      </p:sp>
      <p:sp>
        <p:nvSpPr>
          <p:cNvPr id="10" name="Shape 8"/>
          <p:cNvSpPr/>
          <p:nvPr/>
        </p:nvSpPr>
        <p:spPr>
          <a:xfrm>
            <a:off x="793790" y="5581590"/>
            <a:ext cx="99179" cy="99179"/>
          </a:xfrm>
          <a:prstGeom prst="roundRect">
            <a:avLst>
              <a:gd name="adj" fmla="val 460985"/>
            </a:avLst>
          </a:prstGeom>
          <a:solidFill>
            <a:srgbClr val="E04F00"/>
          </a:solidFill>
          <a:ln/>
        </p:spPr>
      </p:sp>
      <p:sp>
        <p:nvSpPr>
          <p:cNvPr id="11" name="Text 9"/>
          <p:cNvSpPr/>
          <p:nvPr/>
        </p:nvSpPr>
        <p:spPr>
          <a:xfrm>
            <a:off x="1091327" y="5472470"/>
            <a:ext cx="66580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Follow company BYOD (Bring Your Own Device) policy strictly — violations compromise entire network security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793790" y="6330791"/>
            <a:ext cx="69556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Personal convenience must never override plant security. Unverified devices are the weakest link in our security chain.</a:t>
            </a:r>
            <a:endParaRPr lang="en-US" sz="1550" dirty="0"/>
          </a:p>
        </p:txBody>
      </p:sp>
      <p:pic>
        <p:nvPicPr>
          <p:cNvPr id="1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149" y="1787723"/>
            <a:ext cx="5602962" cy="56029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95350"/>
            <a:ext cx="4634627" cy="4883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Detecting a Cyber Incident</a:t>
            </a:r>
            <a:endParaRPr lang="en-US" sz="3050" dirty="0"/>
          </a:p>
        </p:txBody>
      </p:sp>
      <p:sp>
        <p:nvSpPr>
          <p:cNvPr id="4" name="Text 1"/>
          <p:cNvSpPr/>
          <p:nvPr/>
        </p:nvSpPr>
        <p:spPr>
          <a:xfrm>
            <a:off x="6280190" y="1606987"/>
            <a:ext cx="7556421" cy="476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Early detection is crucial. Recognising warning signs quickly can prevent a minor incident from becoming a catastrophic breach.</a:t>
            </a:r>
            <a:endParaRPr lang="en-US" sz="1150" dirty="0"/>
          </a:p>
        </p:txBody>
      </p:sp>
      <p:sp>
        <p:nvSpPr>
          <p:cNvPr id="5" name="Shape 2"/>
          <p:cNvSpPr/>
          <p:nvPr/>
        </p:nvSpPr>
        <p:spPr>
          <a:xfrm>
            <a:off x="6280190" y="2250638"/>
            <a:ext cx="7556421" cy="899755"/>
          </a:xfrm>
          <a:prstGeom prst="roundRect">
            <a:avLst>
              <a:gd name="adj" fmla="val 2482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295430" y="2265878"/>
            <a:ext cx="595313" cy="869275"/>
          </a:xfrm>
          <a:prstGeom prst="roundRect">
            <a:avLst>
              <a:gd name="adj" fmla="val 679"/>
            </a:avLst>
          </a:prstGeom>
          <a:solidFill>
            <a:srgbClr val="F2EEEE"/>
          </a:solidFill>
          <a:ln/>
        </p:spPr>
      </p:sp>
      <p:sp>
        <p:nvSpPr>
          <p:cNvPr id="7" name="Text 4"/>
          <p:cNvSpPr/>
          <p:nvPr/>
        </p:nvSpPr>
        <p:spPr>
          <a:xfrm>
            <a:off x="6481405" y="2560915"/>
            <a:ext cx="223242" cy="279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1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039570" y="2414707"/>
            <a:ext cx="1953697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Unusual Behaviour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7039570" y="2748201"/>
            <a:ext cx="67818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Unexpected pop-ups, software behaving strangely, or programmes launching without user action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6280190" y="3299222"/>
            <a:ext cx="7556421" cy="899755"/>
          </a:xfrm>
          <a:prstGeom prst="roundRect">
            <a:avLst>
              <a:gd name="adj" fmla="val 2482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295430" y="3314462"/>
            <a:ext cx="595313" cy="869275"/>
          </a:xfrm>
          <a:prstGeom prst="roundRect">
            <a:avLst>
              <a:gd name="adj" fmla="val 679"/>
            </a:avLst>
          </a:prstGeom>
          <a:solidFill>
            <a:srgbClr val="F2EEEE"/>
          </a:solidFill>
          <a:ln/>
        </p:spPr>
      </p:sp>
      <p:sp>
        <p:nvSpPr>
          <p:cNvPr id="12" name="Text 9"/>
          <p:cNvSpPr/>
          <p:nvPr/>
        </p:nvSpPr>
        <p:spPr>
          <a:xfrm>
            <a:off x="6481405" y="3609499"/>
            <a:ext cx="223242" cy="279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7039570" y="3463290"/>
            <a:ext cx="1953697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System Performance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7039570" y="3796784"/>
            <a:ext cx="67818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Significant system slowdown, cursor moving on its own, or applications freezing unexpectedly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6280190" y="4347805"/>
            <a:ext cx="7556421" cy="899755"/>
          </a:xfrm>
          <a:prstGeom prst="roundRect">
            <a:avLst>
              <a:gd name="adj" fmla="val 2482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16" name="Shape 13"/>
          <p:cNvSpPr/>
          <p:nvPr/>
        </p:nvSpPr>
        <p:spPr>
          <a:xfrm>
            <a:off x="6295430" y="4363045"/>
            <a:ext cx="595313" cy="869275"/>
          </a:xfrm>
          <a:prstGeom prst="roundRect">
            <a:avLst>
              <a:gd name="adj" fmla="val 679"/>
            </a:avLst>
          </a:prstGeom>
          <a:solidFill>
            <a:srgbClr val="F2EEEE"/>
          </a:solidFill>
          <a:ln/>
        </p:spPr>
      </p:sp>
      <p:sp>
        <p:nvSpPr>
          <p:cNvPr id="17" name="Text 14"/>
          <p:cNvSpPr/>
          <p:nvPr/>
        </p:nvSpPr>
        <p:spPr>
          <a:xfrm>
            <a:off x="6481405" y="4658082"/>
            <a:ext cx="223242" cy="279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3</a:t>
            </a:r>
            <a:endParaRPr lang="en-US" sz="1750" dirty="0"/>
          </a:p>
        </p:txBody>
      </p:sp>
      <p:sp>
        <p:nvSpPr>
          <p:cNvPr id="18" name="Text 15"/>
          <p:cNvSpPr/>
          <p:nvPr/>
        </p:nvSpPr>
        <p:spPr>
          <a:xfrm>
            <a:off x="7039570" y="4511873"/>
            <a:ext cx="1953697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Access Issues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7039570" y="4845368"/>
            <a:ext cx="67818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Password stopped working unexpectedly, or being locked out of systems you regularly access</a:t>
            </a:r>
            <a:endParaRPr lang="en-US" sz="1150" dirty="0"/>
          </a:p>
        </p:txBody>
      </p:sp>
      <p:sp>
        <p:nvSpPr>
          <p:cNvPr id="20" name="Shape 17"/>
          <p:cNvSpPr/>
          <p:nvPr/>
        </p:nvSpPr>
        <p:spPr>
          <a:xfrm>
            <a:off x="6280190" y="5396389"/>
            <a:ext cx="7556421" cy="899755"/>
          </a:xfrm>
          <a:prstGeom prst="roundRect">
            <a:avLst>
              <a:gd name="adj" fmla="val 2482"/>
            </a:avLst>
          </a:prstGeom>
          <a:solidFill>
            <a:srgbClr val="FFFFFF"/>
          </a:solidFill>
          <a:ln w="15240">
            <a:solidFill>
              <a:srgbClr val="D8D4D4"/>
            </a:solidFill>
            <a:prstDash val="solid"/>
          </a:ln>
        </p:spPr>
      </p:sp>
      <p:sp>
        <p:nvSpPr>
          <p:cNvPr id="21" name="Shape 18"/>
          <p:cNvSpPr/>
          <p:nvPr/>
        </p:nvSpPr>
        <p:spPr>
          <a:xfrm>
            <a:off x="6295430" y="5411629"/>
            <a:ext cx="595313" cy="869275"/>
          </a:xfrm>
          <a:prstGeom prst="roundRect">
            <a:avLst>
              <a:gd name="adj" fmla="val 679"/>
            </a:avLst>
          </a:prstGeom>
          <a:solidFill>
            <a:srgbClr val="F2EEEE"/>
          </a:solidFill>
          <a:ln/>
        </p:spPr>
      </p:sp>
      <p:sp>
        <p:nvSpPr>
          <p:cNvPr id="22" name="Text 19"/>
          <p:cNvSpPr/>
          <p:nvPr/>
        </p:nvSpPr>
        <p:spPr>
          <a:xfrm>
            <a:off x="6481405" y="5706666"/>
            <a:ext cx="223242" cy="2790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17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4</a:t>
            </a:r>
            <a:endParaRPr lang="en-US" sz="1750" dirty="0"/>
          </a:p>
        </p:txBody>
      </p:sp>
      <p:sp>
        <p:nvSpPr>
          <p:cNvPr id="23" name="Text 20"/>
          <p:cNvSpPr/>
          <p:nvPr/>
        </p:nvSpPr>
        <p:spPr>
          <a:xfrm>
            <a:off x="7039570" y="5560457"/>
            <a:ext cx="1953697" cy="244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File Changes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7039570" y="5893951"/>
            <a:ext cx="67818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Files missing, renamed with strange extensions, or encrypted without your knowledge</a:t>
            </a:r>
            <a:endParaRPr lang="en-US" sz="1150" dirty="0"/>
          </a:p>
        </p:txBody>
      </p:sp>
      <p:sp>
        <p:nvSpPr>
          <p:cNvPr id="25" name="Shape 22"/>
          <p:cNvSpPr/>
          <p:nvPr/>
        </p:nvSpPr>
        <p:spPr>
          <a:xfrm>
            <a:off x="6280190" y="6463546"/>
            <a:ext cx="7556421" cy="870585"/>
          </a:xfrm>
          <a:prstGeom prst="roundRect">
            <a:avLst>
              <a:gd name="adj" fmla="val 2565"/>
            </a:avLst>
          </a:prstGeom>
          <a:solidFill>
            <a:srgbClr val="FFCDB3"/>
          </a:solidFill>
          <a:ln/>
        </p:spPr>
      </p:sp>
      <p:pic>
        <p:nvPicPr>
          <p:cNvPr id="2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018" y="6686907"/>
            <a:ext cx="185976" cy="148828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6763822" y="6649522"/>
            <a:ext cx="6923961" cy="476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150" b="1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Immediate Action:</a:t>
            </a:r>
            <a:r>
              <a:rPr lang="en-US" sz="115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If you observe any warning signs, disconnect the system from the network immediately and call IT security without delay.</a:t>
            </a:r>
            <a:endParaRPr lang="en-US" sz="11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04186"/>
            <a:ext cx="6218515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Reporting a Cyber Incident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2152293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Time is critical during a cyber incident. Quick, accurate reporting can significantly limit damage and accelerate recovery efforts.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793790" y="2693075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01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93790" y="3007400"/>
            <a:ext cx="4215289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6" name="Text 4"/>
          <p:cNvSpPr/>
          <p:nvPr/>
        </p:nvSpPr>
        <p:spPr>
          <a:xfrm>
            <a:off x="793790" y="3152299"/>
            <a:ext cx="300001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Report Within 15 Minutes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793790" y="3596997"/>
            <a:ext cx="4215289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Report incidents within 15 minutes of detection. Every minute counts in containing the threat.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5207437" y="2693075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02</a:t>
            </a:r>
            <a:endParaRPr lang="en-US" sz="1550" dirty="0"/>
          </a:p>
        </p:txBody>
      </p:sp>
      <p:sp>
        <p:nvSpPr>
          <p:cNvPr id="9" name="Shape 7"/>
          <p:cNvSpPr/>
          <p:nvPr/>
        </p:nvSpPr>
        <p:spPr>
          <a:xfrm>
            <a:off x="5207437" y="3007400"/>
            <a:ext cx="4215408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0" name="Text 8"/>
          <p:cNvSpPr/>
          <p:nvPr/>
        </p:nvSpPr>
        <p:spPr>
          <a:xfrm>
            <a:off x="5207437" y="3152299"/>
            <a:ext cx="3525679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Provide Complete Information</a:t>
            </a:r>
            <a:endParaRPr lang="en-US" sz="2050" dirty="0"/>
          </a:p>
        </p:txBody>
      </p:sp>
      <p:sp>
        <p:nvSpPr>
          <p:cNvPr id="11" name="Text 9"/>
          <p:cNvSpPr/>
          <p:nvPr/>
        </p:nvSpPr>
        <p:spPr>
          <a:xfrm>
            <a:off x="5207437" y="3596997"/>
            <a:ext cx="421540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Include system name, detailed issue description, and exact time when you first observed the problem.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9621203" y="2693075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03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9621203" y="3007400"/>
            <a:ext cx="4215289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4" name="Text 12"/>
          <p:cNvSpPr/>
          <p:nvPr/>
        </p:nvSpPr>
        <p:spPr>
          <a:xfrm>
            <a:off x="9621203" y="3152299"/>
            <a:ext cx="3582710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Contact Appropriate Personnel</a:t>
            </a:r>
            <a:endParaRPr lang="en-US" sz="2050" dirty="0"/>
          </a:p>
        </p:txBody>
      </p:sp>
      <p:sp>
        <p:nvSpPr>
          <p:cNvPr id="15" name="Text 13"/>
          <p:cNvSpPr/>
          <p:nvPr/>
        </p:nvSpPr>
        <p:spPr>
          <a:xfrm>
            <a:off x="9621203" y="3596997"/>
            <a:ext cx="4215289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Immediately contact the IT Security Officer or Control Room Supervisor through designated channels.</a:t>
            </a:r>
            <a:endParaRPr lang="en-US" sz="1550" dirty="0"/>
          </a:p>
        </p:txBody>
      </p:sp>
      <p:sp>
        <p:nvSpPr>
          <p:cNvPr id="16" name="Text 14"/>
          <p:cNvSpPr/>
          <p:nvPr/>
        </p:nvSpPr>
        <p:spPr>
          <a:xfrm>
            <a:off x="793790" y="4896803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04</a:t>
            </a:r>
            <a:endParaRPr lang="en-US" sz="1550" dirty="0"/>
          </a:p>
        </p:txBody>
      </p:sp>
      <p:sp>
        <p:nvSpPr>
          <p:cNvPr id="17" name="Shape 15"/>
          <p:cNvSpPr/>
          <p:nvPr/>
        </p:nvSpPr>
        <p:spPr>
          <a:xfrm>
            <a:off x="793790" y="5211128"/>
            <a:ext cx="6422112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8" name="Text 16"/>
          <p:cNvSpPr/>
          <p:nvPr/>
        </p:nvSpPr>
        <p:spPr>
          <a:xfrm>
            <a:off x="793790" y="5356027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Preserve Evidence</a:t>
            </a:r>
            <a:endParaRPr lang="en-US" sz="2050" dirty="0"/>
          </a:p>
        </p:txBody>
      </p:sp>
      <p:sp>
        <p:nvSpPr>
          <p:cNvPr id="19" name="Text 17"/>
          <p:cNvSpPr/>
          <p:nvPr/>
        </p:nvSpPr>
        <p:spPr>
          <a:xfrm>
            <a:off x="793790" y="5800725"/>
            <a:ext cx="6422112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Never delete suspicious files or attempt to fix the problem yourself — forensic evidence may be needed for analysis.</a:t>
            </a:r>
            <a:endParaRPr lang="en-US" sz="1550" dirty="0"/>
          </a:p>
        </p:txBody>
      </p:sp>
      <p:sp>
        <p:nvSpPr>
          <p:cNvPr id="20" name="Text 18"/>
          <p:cNvSpPr/>
          <p:nvPr/>
        </p:nvSpPr>
        <p:spPr>
          <a:xfrm>
            <a:off x="7414260" y="4896803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05</a:t>
            </a:r>
            <a:endParaRPr lang="en-US" sz="1550" dirty="0"/>
          </a:p>
        </p:txBody>
      </p:sp>
      <p:sp>
        <p:nvSpPr>
          <p:cNvPr id="21" name="Shape 19"/>
          <p:cNvSpPr/>
          <p:nvPr/>
        </p:nvSpPr>
        <p:spPr>
          <a:xfrm>
            <a:off x="7414260" y="5211128"/>
            <a:ext cx="6422231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22" name="Text 20"/>
          <p:cNvSpPr/>
          <p:nvPr/>
        </p:nvSpPr>
        <p:spPr>
          <a:xfrm>
            <a:off x="7414260" y="5356027"/>
            <a:ext cx="2905482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Document Actions Taken</a:t>
            </a:r>
            <a:endParaRPr lang="en-US" sz="2050" dirty="0"/>
          </a:p>
        </p:txBody>
      </p:sp>
      <p:sp>
        <p:nvSpPr>
          <p:cNvPr id="23" name="Text 21"/>
          <p:cNvSpPr/>
          <p:nvPr/>
        </p:nvSpPr>
        <p:spPr>
          <a:xfrm>
            <a:off x="7414260" y="5800725"/>
            <a:ext cx="64222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Note what you were doing when the incident occurred and any actions taken before reporting.</a:t>
            </a:r>
            <a:endParaRPr lang="en-US" sz="1550" dirty="0"/>
          </a:p>
        </p:txBody>
      </p:sp>
      <p:sp>
        <p:nvSpPr>
          <p:cNvPr id="24" name="Text 22"/>
          <p:cNvSpPr/>
          <p:nvPr/>
        </p:nvSpPr>
        <p:spPr>
          <a:xfrm>
            <a:off x="793790" y="6807875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E04F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Remember: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Early reporting limits damage spread and speeds recovery. Don't hesitate or feel embarrassed — report immediately.</a:t>
            </a:r>
            <a:endParaRPr lang="en-US" sz="15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15747"/>
            <a:ext cx="8257818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Cyber Hygiene – Your Daily Routine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2263854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Building strong cyber hygiene habits protects not just your workstation, but the entire plant network. These daily practises should become second nature.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2802255" y="3122176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01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93790" y="3436501"/>
            <a:ext cx="4215289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6" name="Text 4"/>
          <p:cNvSpPr/>
          <p:nvPr/>
        </p:nvSpPr>
        <p:spPr>
          <a:xfrm>
            <a:off x="1506617" y="3581400"/>
            <a:ext cx="2789634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Regular System Updates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793790" y="4026098"/>
            <a:ext cx="4215289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Update antivirus definitions and operating system patches regularly. Enable automatic updates where approved by IT.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7215902" y="3122176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02</a:t>
            </a:r>
            <a:endParaRPr lang="en-US" sz="1550" dirty="0"/>
          </a:p>
        </p:txBody>
      </p:sp>
      <p:sp>
        <p:nvSpPr>
          <p:cNvPr id="9" name="Shape 7"/>
          <p:cNvSpPr/>
          <p:nvPr/>
        </p:nvSpPr>
        <p:spPr>
          <a:xfrm>
            <a:off x="5207437" y="3436501"/>
            <a:ext cx="4215408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0" name="Text 8"/>
          <p:cNvSpPr/>
          <p:nvPr/>
        </p:nvSpPr>
        <p:spPr>
          <a:xfrm>
            <a:off x="6012656" y="358140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Lock Screen Protocol</a:t>
            </a:r>
            <a:endParaRPr lang="en-US" sz="2050" dirty="0"/>
          </a:p>
        </p:txBody>
      </p:sp>
      <p:sp>
        <p:nvSpPr>
          <p:cNvPr id="11" name="Text 9"/>
          <p:cNvSpPr/>
          <p:nvPr/>
        </p:nvSpPr>
        <p:spPr>
          <a:xfrm>
            <a:off x="5207437" y="4026098"/>
            <a:ext cx="421540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Lock your screen every time you leave your workstation, even for brief periods. Make Windows + L your reflex action.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11629668" y="3122176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03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9621203" y="3436501"/>
            <a:ext cx="4215289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4" name="Text 12"/>
          <p:cNvSpPr/>
          <p:nvPr/>
        </p:nvSpPr>
        <p:spPr>
          <a:xfrm>
            <a:off x="10426303" y="358140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Session Management</a:t>
            </a:r>
            <a:endParaRPr lang="en-US" sz="2050" dirty="0"/>
          </a:p>
        </p:txBody>
      </p:sp>
      <p:sp>
        <p:nvSpPr>
          <p:cNvPr id="15" name="Text 13"/>
          <p:cNvSpPr/>
          <p:nvPr/>
        </p:nvSpPr>
        <p:spPr>
          <a:xfrm>
            <a:off x="9621203" y="4026098"/>
            <a:ext cx="4215289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Log out of webmail, shared systems, and VPN sessions at the end of each work day to prevent unauthorised access.</a:t>
            </a:r>
            <a:endParaRPr lang="en-US" sz="1550" dirty="0"/>
          </a:p>
        </p:txBody>
      </p:sp>
      <p:sp>
        <p:nvSpPr>
          <p:cNvPr id="16" name="Text 14"/>
          <p:cNvSpPr/>
          <p:nvPr/>
        </p:nvSpPr>
        <p:spPr>
          <a:xfrm>
            <a:off x="3905607" y="5325904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04</a:t>
            </a:r>
            <a:endParaRPr lang="en-US" sz="1550" dirty="0"/>
          </a:p>
        </p:txBody>
      </p:sp>
      <p:sp>
        <p:nvSpPr>
          <p:cNvPr id="17" name="Shape 15"/>
          <p:cNvSpPr/>
          <p:nvPr/>
        </p:nvSpPr>
        <p:spPr>
          <a:xfrm>
            <a:off x="793790" y="5640229"/>
            <a:ext cx="6422112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8" name="Text 16"/>
          <p:cNvSpPr/>
          <p:nvPr/>
        </p:nvSpPr>
        <p:spPr>
          <a:xfrm>
            <a:off x="2702362" y="5785128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Network Security</a:t>
            </a:r>
            <a:endParaRPr lang="en-US" sz="2050" dirty="0"/>
          </a:p>
        </p:txBody>
      </p:sp>
      <p:sp>
        <p:nvSpPr>
          <p:cNvPr id="19" name="Text 17"/>
          <p:cNvSpPr/>
          <p:nvPr/>
        </p:nvSpPr>
        <p:spPr>
          <a:xfrm>
            <a:off x="793790" y="6229826"/>
            <a:ext cx="6422112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use public Wi-Fi networks for company work. Public networks are unencrypted and easily monitored by attackers.</a:t>
            </a:r>
            <a:endParaRPr lang="en-US" sz="1550" dirty="0"/>
          </a:p>
        </p:txBody>
      </p:sp>
      <p:sp>
        <p:nvSpPr>
          <p:cNvPr id="20" name="Text 18"/>
          <p:cNvSpPr/>
          <p:nvPr/>
        </p:nvSpPr>
        <p:spPr>
          <a:xfrm>
            <a:off x="10526197" y="5325904"/>
            <a:ext cx="198358" cy="2480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PT Serif Light" pitchFamily="34" charset="0"/>
                <a:ea typeface="PT Serif Light" pitchFamily="34" charset="-122"/>
                <a:cs typeface="PT Serif Light" pitchFamily="34" charset="-120"/>
              </a:rPr>
              <a:t>05</a:t>
            </a:r>
            <a:endParaRPr lang="en-US" sz="1550" dirty="0"/>
          </a:p>
        </p:txBody>
      </p:sp>
      <p:sp>
        <p:nvSpPr>
          <p:cNvPr id="21" name="Shape 19"/>
          <p:cNvSpPr/>
          <p:nvPr/>
        </p:nvSpPr>
        <p:spPr>
          <a:xfrm>
            <a:off x="7414260" y="5640229"/>
            <a:ext cx="6422231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22" name="Text 20"/>
          <p:cNvSpPr/>
          <p:nvPr/>
        </p:nvSpPr>
        <p:spPr>
          <a:xfrm>
            <a:off x="9322832" y="5785128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Information Sharing</a:t>
            </a:r>
            <a:endParaRPr lang="en-US" sz="2050" dirty="0"/>
          </a:p>
        </p:txBody>
      </p:sp>
      <p:sp>
        <p:nvSpPr>
          <p:cNvPr id="23" name="Text 21"/>
          <p:cNvSpPr/>
          <p:nvPr/>
        </p:nvSpPr>
        <p:spPr>
          <a:xfrm>
            <a:off x="7414260" y="6229826"/>
            <a:ext cx="64222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Avoid sharing plant-related data, photos, or operational information on personal apps, social media, or unsecured platforms.</a:t>
            </a:r>
            <a:endParaRPr lang="en-US" sz="15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562094"/>
            <a:ext cx="5932646" cy="553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Do's and Don'ts – Quick Recap</a:t>
            </a:r>
            <a:endParaRPr lang="en-US" sz="3450" dirty="0"/>
          </a:p>
        </p:txBody>
      </p:sp>
      <p:sp>
        <p:nvSpPr>
          <p:cNvPr id="3" name="Text 1"/>
          <p:cNvSpPr/>
          <p:nvPr/>
        </p:nvSpPr>
        <p:spPr>
          <a:xfrm>
            <a:off x="793790" y="1537097"/>
            <a:ext cx="2656999" cy="332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✓ DO THESE</a:t>
            </a:r>
            <a:endParaRPr lang="en-US" sz="2050" dirty="0"/>
          </a:p>
        </p:txBody>
      </p:sp>
      <p:sp>
        <p:nvSpPr>
          <p:cNvPr id="4" name="Shape 2"/>
          <p:cNvSpPr/>
          <p:nvPr/>
        </p:nvSpPr>
        <p:spPr>
          <a:xfrm>
            <a:off x="793790" y="2151817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5" name="Text 3"/>
          <p:cNvSpPr/>
          <p:nvPr/>
        </p:nvSpPr>
        <p:spPr>
          <a:xfrm>
            <a:off x="1046678" y="2059067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 strong, unique passwords for every system and change them regularly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793790" y="2759035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7" name="Text 5"/>
          <p:cNvSpPr/>
          <p:nvPr/>
        </p:nvSpPr>
        <p:spPr>
          <a:xfrm>
            <a:off x="1046678" y="2666286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Verify all emails, links, and attachments before clicking or downloading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793790" y="3366254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9" name="Text 7"/>
          <p:cNvSpPr/>
          <p:nvPr/>
        </p:nvSpPr>
        <p:spPr>
          <a:xfrm>
            <a:off x="1046678" y="3273504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Lock systems when stepping away using Windows + L shortcut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793790" y="3973473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11" name="Text 9"/>
          <p:cNvSpPr/>
          <p:nvPr/>
        </p:nvSpPr>
        <p:spPr>
          <a:xfrm>
            <a:off x="1046678" y="3880723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Report security incidents immediately within 15 minutes of detection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793790" y="4580692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13" name="Text 11"/>
          <p:cNvSpPr/>
          <p:nvPr/>
        </p:nvSpPr>
        <p:spPr>
          <a:xfrm>
            <a:off x="1046678" y="4487942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Keep software and antivirus updated with latest security patches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793790" y="5187910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15" name="Text 13"/>
          <p:cNvSpPr/>
          <p:nvPr/>
        </p:nvSpPr>
        <p:spPr>
          <a:xfrm>
            <a:off x="1046678" y="5095161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Challenge unknown visitors in restricted areas without hesitation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7528560" y="1537097"/>
            <a:ext cx="2656999" cy="332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✗ DON'T DO THESE</a:t>
            </a:r>
            <a:endParaRPr lang="en-US" sz="2050" dirty="0"/>
          </a:p>
        </p:txBody>
      </p:sp>
      <p:sp>
        <p:nvSpPr>
          <p:cNvPr id="17" name="Shape 15"/>
          <p:cNvSpPr/>
          <p:nvPr/>
        </p:nvSpPr>
        <p:spPr>
          <a:xfrm>
            <a:off x="7528560" y="2151817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18" name="Text 16"/>
          <p:cNvSpPr/>
          <p:nvPr/>
        </p:nvSpPr>
        <p:spPr>
          <a:xfrm>
            <a:off x="7781449" y="2059067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plug unknown or personal USB drives into company systems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7528560" y="2759035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20" name="Text 18"/>
          <p:cNvSpPr/>
          <p:nvPr/>
        </p:nvSpPr>
        <p:spPr>
          <a:xfrm>
            <a:off x="7781449" y="2666286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install unauthorised software or accept unsolicited updates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7528560" y="3366254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22" name="Text 20"/>
          <p:cNvSpPr/>
          <p:nvPr/>
        </p:nvSpPr>
        <p:spPr>
          <a:xfrm>
            <a:off x="7781449" y="3273504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share login credentials or let others use your system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7528560" y="3973473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24" name="Text 22"/>
          <p:cNvSpPr/>
          <p:nvPr/>
        </p:nvSpPr>
        <p:spPr>
          <a:xfrm>
            <a:off x="7781449" y="3880723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share screenshots of control panels or sensitive systems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7528560" y="4580692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26" name="Text 24"/>
          <p:cNvSpPr/>
          <p:nvPr/>
        </p:nvSpPr>
        <p:spPr>
          <a:xfrm>
            <a:off x="7781449" y="4487942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connect personal devices to company computers or networks</a:t>
            </a:r>
            <a:endParaRPr lang="en-US" sz="1300" dirty="0"/>
          </a:p>
        </p:txBody>
      </p:sp>
      <p:sp>
        <p:nvSpPr>
          <p:cNvPr id="27" name="Shape 25"/>
          <p:cNvSpPr/>
          <p:nvPr/>
        </p:nvSpPr>
        <p:spPr>
          <a:xfrm>
            <a:off x="7528560" y="5187910"/>
            <a:ext cx="84296" cy="84296"/>
          </a:xfrm>
          <a:prstGeom prst="roundRect">
            <a:avLst>
              <a:gd name="adj" fmla="val 542374"/>
            </a:avLst>
          </a:prstGeom>
          <a:solidFill>
            <a:srgbClr val="E04F00"/>
          </a:solidFill>
          <a:ln/>
        </p:spPr>
      </p:sp>
      <p:sp>
        <p:nvSpPr>
          <p:cNvPr id="28" name="Text 26"/>
          <p:cNvSpPr/>
          <p:nvPr/>
        </p:nvSpPr>
        <p:spPr>
          <a:xfrm>
            <a:off x="7781449" y="5095161"/>
            <a:ext cx="6062782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Don't use public Wi-Fi for accessing company systems or data</a:t>
            </a:r>
            <a:endParaRPr lang="en-US" sz="1300" dirty="0"/>
          </a:p>
        </p:txBody>
      </p:sp>
      <p:sp>
        <p:nvSpPr>
          <p:cNvPr id="29" name="Shape 27"/>
          <p:cNvSpPr/>
          <p:nvPr/>
        </p:nvSpPr>
        <p:spPr>
          <a:xfrm>
            <a:off x="793790" y="5828971"/>
            <a:ext cx="13042821" cy="28694"/>
          </a:xfrm>
          <a:prstGeom prst="rect">
            <a:avLst/>
          </a:prstGeom>
          <a:solidFill>
            <a:srgbClr val="383838">
              <a:alpha val="50000"/>
            </a:srgbClr>
          </a:solidFill>
          <a:ln/>
        </p:spPr>
      </p:sp>
      <p:sp>
        <p:nvSpPr>
          <p:cNvPr id="30" name="Text 28"/>
          <p:cNvSpPr/>
          <p:nvPr/>
        </p:nvSpPr>
        <p:spPr>
          <a:xfrm>
            <a:off x="793790" y="6110645"/>
            <a:ext cx="11155561" cy="7639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6000"/>
              </a:lnSpc>
              <a:buNone/>
            </a:pPr>
            <a:r>
              <a:rPr lang="en-US" sz="48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Your Awareness is Our Strongest Defence</a:t>
            </a:r>
            <a:endParaRPr lang="en-US" sz="4800" dirty="0"/>
          </a:p>
        </p:txBody>
      </p:sp>
      <p:sp>
        <p:nvSpPr>
          <p:cNvPr id="31" name="Text 29"/>
          <p:cNvSpPr/>
          <p:nvPr/>
        </p:nvSpPr>
        <p:spPr>
          <a:xfrm>
            <a:off x="793790" y="7127557"/>
            <a:ext cx="13042821" cy="539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Thank you for your attention and commitment to keeping our plant secure. Together, we build an impenetrable human firewall that protects our operations, our colleagues, and our future.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33951"/>
            <a:ext cx="5481995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What is Cyber Security?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2261473"/>
            <a:ext cx="6279356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Cyber security means protecting computers, networks, and operational systems from malicious attacks. It encompasses multiple layers of defence working together to safeguard our critical infrastructure.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793790" y="3710226"/>
            <a:ext cx="62793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Think of it like a </a:t>
            </a: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multi-layer digital safety system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— if one layer fails, others guard the network and prevent catastrophic breaches.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564874" y="2306122"/>
            <a:ext cx="6279356" cy="1283970"/>
          </a:xfrm>
          <a:prstGeom prst="roundRect">
            <a:avLst>
              <a:gd name="adj" fmla="val 8546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542014" y="2306122"/>
            <a:ext cx="91440" cy="128397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7" name="Text 5"/>
          <p:cNvSpPr/>
          <p:nvPr/>
        </p:nvSpPr>
        <p:spPr>
          <a:xfrm>
            <a:off x="7854672" y="252734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System Protection</a:t>
            </a:r>
            <a:endParaRPr lang="en-US" sz="2050" dirty="0"/>
          </a:p>
        </p:txBody>
      </p:sp>
      <p:sp>
        <p:nvSpPr>
          <p:cNvPr id="8" name="Text 6"/>
          <p:cNvSpPr/>
          <p:nvPr/>
        </p:nvSpPr>
        <p:spPr>
          <a:xfrm>
            <a:off x="7854672" y="3051334"/>
            <a:ext cx="5768340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Servers, PLCs, HMIs, engineering stations, and control systems</a:t>
            </a:r>
            <a:endParaRPr lang="en-US" sz="1550" dirty="0"/>
          </a:p>
        </p:txBody>
      </p:sp>
      <p:sp>
        <p:nvSpPr>
          <p:cNvPr id="9" name="Shape 7"/>
          <p:cNvSpPr/>
          <p:nvPr/>
        </p:nvSpPr>
        <p:spPr>
          <a:xfrm>
            <a:off x="7564874" y="3788450"/>
            <a:ext cx="6279356" cy="1601510"/>
          </a:xfrm>
          <a:prstGeom prst="roundRect">
            <a:avLst>
              <a:gd name="adj" fmla="val 6852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542014" y="3788450"/>
            <a:ext cx="91440" cy="160151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1" name="Text 9"/>
          <p:cNvSpPr/>
          <p:nvPr/>
        </p:nvSpPr>
        <p:spPr>
          <a:xfrm>
            <a:off x="7854672" y="4009668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Data Protection</a:t>
            </a:r>
            <a:endParaRPr lang="en-US" sz="2050" dirty="0"/>
          </a:p>
        </p:txBody>
      </p:sp>
      <p:sp>
        <p:nvSpPr>
          <p:cNvPr id="12" name="Text 10"/>
          <p:cNvSpPr/>
          <p:nvPr/>
        </p:nvSpPr>
        <p:spPr>
          <a:xfrm>
            <a:off x="7854672" y="4533662"/>
            <a:ext cx="5768340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SCADA configurations, employee credentials, plant operational data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7564874" y="5588318"/>
            <a:ext cx="6279356" cy="1283970"/>
          </a:xfrm>
          <a:prstGeom prst="roundRect">
            <a:avLst>
              <a:gd name="adj" fmla="val 8546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7542014" y="5588318"/>
            <a:ext cx="91440" cy="128397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5" name="Text 13"/>
          <p:cNvSpPr/>
          <p:nvPr/>
        </p:nvSpPr>
        <p:spPr>
          <a:xfrm>
            <a:off x="7854672" y="5809536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Network Protection</a:t>
            </a:r>
            <a:endParaRPr lang="en-US" sz="2050" dirty="0"/>
          </a:p>
        </p:txBody>
      </p:sp>
      <p:sp>
        <p:nvSpPr>
          <p:cNvPr id="16" name="Text 14"/>
          <p:cNvSpPr/>
          <p:nvPr/>
        </p:nvSpPr>
        <p:spPr>
          <a:xfrm>
            <a:off x="7854672" y="6333530"/>
            <a:ext cx="5768340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Segmentation between corporate IT and plant OT systems</a:t>
            </a:r>
            <a:endParaRPr lang="en-US" sz="1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607933"/>
            <a:ext cx="7556421" cy="13025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Why Power Plants Are Prime Targets</a:t>
            </a:r>
            <a:endParaRPr lang="en-US" sz="4100" dirty="0"/>
          </a:p>
        </p:txBody>
      </p:sp>
      <p:sp>
        <p:nvSpPr>
          <p:cNvPr id="4" name="Text 1"/>
          <p:cNvSpPr/>
          <p:nvPr/>
        </p:nvSpPr>
        <p:spPr>
          <a:xfrm>
            <a:off x="793790" y="2208133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Attackers specifically exploit </a:t>
            </a: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operational technology (OT)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vulnerabilities in industrial environments. Their motives range from sabotage and ransom demands to espionage and testing new cyberweapons on critical infrastructure.</a:t>
            </a:r>
            <a:endParaRPr lang="en-US" sz="1550" dirty="0"/>
          </a:p>
        </p:txBody>
      </p:sp>
      <p:sp>
        <p:nvSpPr>
          <p:cNvPr id="5" name="Shape 2"/>
          <p:cNvSpPr/>
          <p:nvPr/>
        </p:nvSpPr>
        <p:spPr>
          <a:xfrm>
            <a:off x="1017032" y="3383994"/>
            <a:ext cx="22860" cy="4237673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6" name="Shape 3"/>
          <p:cNvSpPr/>
          <p:nvPr/>
        </p:nvSpPr>
        <p:spPr>
          <a:xfrm>
            <a:off x="1217414" y="3595807"/>
            <a:ext cx="595313" cy="22860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7" name="Shape 4"/>
          <p:cNvSpPr/>
          <p:nvPr/>
        </p:nvSpPr>
        <p:spPr>
          <a:xfrm>
            <a:off x="793790" y="3383994"/>
            <a:ext cx="446484" cy="446484"/>
          </a:xfrm>
          <a:prstGeom prst="roundRect">
            <a:avLst>
              <a:gd name="adj" fmla="val 6668"/>
            </a:avLst>
          </a:prstGeom>
          <a:solidFill>
            <a:srgbClr val="F2EEEE"/>
          </a:solidFill>
          <a:ln/>
        </p:spPr>
      </p:sp>
      <p:sp>
        <p:nvSpPr>
          <p:cNvPr id="8" name="Text 5"/>
          <p:cNvSpPr/>
          <p:nvPr/>
        </p:nvSpPr>
        <p:spPr>
          <a:xfrm>
            <a:off x="860762" y="3411915"/>
            <a:ext cx="312539" cy="390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1</a:t>
            </a:r>
            <a:endParaRPr lang="en-US" sz="2450" dirty="0"/>
          </a:p>
        </p:txBody>
      </p:sp>
      <p:sp>
        <p:nvSpPr>
          <p:cNvPr id="9" name="Text 6"/>
          <p:cNvSpPr/>
          <p:nvPr/>
        </p:nvSpPr>
        <p:spPr>
          <a:xfrm>
            <a:off x="2009418" y="3452217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Stuxnet (Iran)</a:t>
            </a:r>
            <a:endParaRPr lang="en-US" sz="2050" dirty="0"/>
          </a:p>
        </p:txBody>
      </p:sp>
      <p:sp>
        <p:nvSpPr>
          <p:cNvPr id="10" name="Text 7"/>
          <p:cNvSpPr/>
          <p:nvPr/>
        </p:nvSpPr>
        <p:spPr>
          <a:xfrm>
            <a:off x="2009418" y="3896916"/>
            <a:ext cx="634079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Used USB malware to alter centrifuge operations, causing physical damage to nuclear facilities through digital means.</a:t>
            </a:r>
            <a:endParaRPr lang="en-US" sz="1550" dirty="0"/>
          </a:p>
        </p:txBody>
      </p:sp>
      <p:sp>
        <p:nvSpPr>
          <p:cNvPr id="11" name="Shape 8"/>
          <p:cNvSpPr/>
          <p:nvPr/>
        </p:nvSpPr>
        <p:spPr>
          <a:xfrm>
            <a:off x="1217414" y="5140643"/>
            <a:ext cx="595313" cy="22860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12" name="Shape 9"/>
          <p:cNvSpPr/>
          <p:nvPr/>
        </p:nvSpPr>
        <p:spPr>
          <a:xfrm>
            <a:off x="793790" y="4928830"/>
            <a:ext cx="446484" cy="446484"/>
          </a:xfrm>
          <a:prstGeom prst="roundRect">
            <a:avLst>
              <a:gd name="adj" fmla="val 6668"/>
            </a:avLst>
          </a:prstGeom>
          <a:solidFill>
            <a:srgbClr val="F2EEEE"/>
          </a:solidFill>
          <a:ln/>
        </p:spPr>
      </p:sp>
      <p:sp>
        <p:nvSpPr>
          <p:cNvPr id="13" name="Text 10"/>
          <p:cNvSpPr/>
          <p:nvPr/>
        </p:nvSpPr>
        <p:spPr>
          <a:xfrm>
            <a:off x="860762" y="4956750"/>
            <a:ext cx="312539" cy="390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2</a:t>
            </a:r>
            <a:endParaRPr lang="en-US" sz="2450" dirty="0"/>
          </a:p>
        </p:txBody>
      </p:sp>
      <p:sp>
        <p:nvSpPr>
          <p:cNvPr id="14" name="Text 11"/>
          <p:cNvSpPr/>
          <p:nvPr/>
        </p:nvSpPr>
        <p:spPr>
          <a:xfrm>
            <a:off x="2009418" y="4997053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Ukraine Grid Attack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2009418" y="5441752"/>
            <a:ext cx="634079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Disabled power distribution remotely, leaving hundreds of thousands without electricity during winter.</a:t>
            </a:r>
            <a:endParaRPr lang="en-US" sz="1550" dirty="0"/>
          </a:p>
        </p:txBody>
      </p:sp>
      <p:sp>
        <p:nvSpPr>
          <p:cNvPr id="16" name="Shape 13"/>
          <p:cNvSpPr/>
          <p:nvPr/>
        </p:nvSpPr>
        <p:spPr>
          <a:xfrm>
            <a:off x="1217414" y="6685478"/>
            <a:ext cx="595313" cy="22860"/>
          </a:xfrm>
          <a:prstGeom prst="roundRect">
            <a:avLst>
              <a:gd name="adj" fmla="val 130232"/>
            </a:avLst>
          </a:prstGeom>
          <a:solidFill>
            <a:srgbClr val="D8D4D4"/>
          </a:solidFill>
          <a:ln/>
        </p:spPr>
      </p:sp>
      <p:sp>
        <p:nvSpPr>
          <p:cNvPr id="17" name="Shape 14"/>
          <p:cNvSpPr/>
          <p:nvPr/>
        </p:nvSpPr>
        <p:spPr>
          <a:xfrm>
            <a:off x="793790" y="6473666"/>
            <a:ext cx="446484" cy="446484"/>
          </a:xfrm>
          <a:prstGeom prst="roundRect">
            <a:avLst>
              <a:gd name="adj" fmla="val 6668"/>
            </a:avLst>
          </a:prstGeom>
          <a:solidFill>
            <a:srgbClr val="F2EEEE"/>
          </a:solidFill>
          <a:ln/>
        </p:spPr>
      </p:sp>
      <p:sp>
        <p:nvSpPr>
          <p:cNvPr id="18" name="Text 15"/>
          <p:cNvSpPr/>
          <p:nvPr/>
        </p:nvSpPr>
        <p:spPr>
          <a:xfrm>
            <a:off x="860762" y="6501586"/>
            <a:ext cx="312539" cy="390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50"/>
              </a:lnSpc>
              <a:buNone/>
            </a:pPr>
            <a:r>
              <a:rPr lang="en-US" sz="24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3</a:t>
            </a:r>
            <a:endParaRPr lang="en-US" sz="2450" dirty="0"/>
          </a:p>
        </p:txBody>
      </p:sp>
      <p:sp>
        <p:nvSpPr>
          <p:cNvPr id="19" name="Text 16"/>
          <p:cNvSpPr/>
          <p:nvPr/>
        </p:nvSpPr>
        <p:spPr>
          <a:xfrm>
            <a:off x="2009418" y="6541889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Colonial Pipeline</a:t>
            </a:r>
            <a:endParaRPr lang="en-US" sz="2050" dirty="0"/>
          </a:p>
        </p:txBody>
      </p:sp>
      <p:sp>
        <p:nvSpPr>
          <p:cNvPr id="20" name="Text 17"/>
          <p:cNvSpPr/>
          <p:nvPr/>
        </p:nvSpPr>
        <p:spPr>
          <a:xfrm>
            <a:off x="2009418" y="6986587"/>
            <a:ext cx="634079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Ransomware shut down U.S. fuel delivery for days, causing widespread fuel shortages and economic disruption.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53158"/>
            <a:ext cx="6548795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How Cyber Attacks Affect Us</a:t>
            </a:r>
            <a:endParaRPr lang="en-US" sz="41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790" y="2501265"/>
            <a:ext cx="595313" cy="59531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637109" y="2668667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Operational Impact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1637109" y="3113365"/>
            <a:ext cx="5554028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Plant shutdown, critical data loss, corrupted PLC logic, and compromised control systems that can halt production entirely.</a:t>
            </a:r>
            <a:endParaRPr lang="en-US" sz="15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439144" y="2501265"/>
            <a:ext cx="595313" cy="59531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282464" y="2668667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Safety Consequences</a:t>
            </a:r>
            <a:endParaRPr lang="en-US" sz="2050" dirty="0"/>
          </a:p>
        </p:txBody>
      </p:sp>
      <p:sp>
        <p:nvSpPr>
          <p:cNvPr id="8" name="Text 4"/>
          <p:cNvSpPr/>
          <p:nvPr/>
        </p:nvSpPr>
        <p:spPr>
          <a:xfrm>
            <a:off x="8282464" y="3113365"/>
            <a:ext cx="5554147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Wrong commands to control systems can cause dangerous accidents, equipment damage, and risks to personnel safety.</a:t>
            </a:r>
            <a:endParaRPr lang="en-US" sz="15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93790" y="4462820"/>
            <a:ext cx="595313" cy="59531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637109" y="4630222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Financial Damage</a:t>
            </a:r>
            <a:endParaRPr lang="en-US" sz="2050" dirty="0"/>
          </a:p>
        </p:txBody>
      </p:sp>
      <p:sp>
        <p:nvSpPr>
          <p:cNvPr id="11" name="Text 6"/>
          <p:cNvSpPr/>
          <p:nvPr/>
        </p:nvSpPr>
        <p:spPr>
          <a:xfrm>
            <a:off x="1637109" y="5074920"/>
            <a:ext cx="555402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Downtime equals crores lost per hour, plus recovery costs, ransom payments, and equipment replacement expenses.</a:t>
            </a:r>
            <a:endParaRPr lang="en-US" sz="15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439144" y="4462820"/>
            <a:ext cx="595313" cy="595313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8282464" y="4630222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Reputation Loss</a:t>
            </a:r>
            <a:endParaRPr lang="en-US" sz="2050" dirty="0"/>
          </a:p>
        </p:txBody>
      </p:sp>
      <p:sp>
        <p:nvSpPr>
          <p:cNvPr id="14" name="Text 8"/>
          <p:cNvSpPr/>
          <p:nvPr/>
        </p:nvSpPr>
        <p:spPr>
          <a:xfrm>
            <a:off x="8282464" y="5074920"/>
            <a:ext cx="5554147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Loss of client trust, regulatory penalties, contract breaches, and long-term damage to company credibility.</a:t>
            </a:r>
            <a:endParaRPr lang="en-US" sz="1550" dirty="0"/>
          </a:p>
        </p:txBody>
      </p:sp>
      <p:sp>
        <p:nvSpPr>
          <p:cNvPr id="15" name="Shape 9"/>
          <p:cNvSpPr/>
          <p:nvPr/>
        </p:nvSpPr>
        <p:spPr>
          <a:xfrm>
            <a:off x="793790" y="5933242"/>
            <a:ext cx="13042821" cy="843201"/>
          </a:xfrm>
          <a:prstGeom prst="roundRect">
            <a:avLst>
              <a:gd name="adj" fmla="val 3531"/>
            </a:avLst>
          </a:prstGeom>
          <a:solidFill>
            <a:srgbClr val="FFCDB3"/>
          </a:solidFill>
          <a:ln/>
        </p:spPr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2148" y="6228517"/>
            <a:ext cx="248007" cy="198358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1438513" y="6181130"/>
            <a:ext cx="1219973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Key point:</a:t>
            </a:r>
            <a:r>
              <a:rPr lang="en-US" sz="155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Cyber damage spreads faster than fire — prevention is always cheaper than repair and recovery.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26331"/>
            <a:ext cx="7702034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Common Attack Path (Kill Chain)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2174438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Understanding how attackers operate helps us </a:t>
            </a:r>
            <a:r>
              <a:rPr lang="en-US" sz="1550" dirty="0">
                <a:solidFill>
                  <a:srgbClr val="FFFFFF"/>
                </a:solidFill>
                <a:highlight>
                  <a:srgbClr val="E04F00"/>
                </a:highlight>
                <a:latin typeface="DM Sans" pitchFamily="34" charset="0"/>
                <a:ea typeface="DM Sans" pitchFamily="34" charset="-122"/>
                <a:cs typeface="DM Sans" pitchFamily="34" charset="-120"/>
              </a:rPr>
              <a:t>break the chain early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and prevent damage before it escalates. Each stage builds on the previous one, creating a pathway to system compromise.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3330416"/>
            <a:ext cx="4215289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5" name="Shape 3"/>
          <p:cNvSpPr/>
          <p:nvPr/>
        </p:nvSpPr>
        <p:spPr>
          <a:xfrm>
            <a:off x="793790" y="3307556"/>
            <a:ext cx="4215289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6" name="Shape 4"/>
          <p:cNvSpPr/>
          <p:nvPr/>
        </p:nvSpPr>
        <p:spPr>
          <a:xfrm>
            <a:off x="2603778" y="3032760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782372" y="3211354"/>
            <a:ext cx="238125" cy="238125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598890" y="382655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Phishing</a:t>
            </a:r>
            <a:endParaRPr lang="en-US" sz="2050" dirty="0"/>
          </a:p>
        </p:txBody>
      </p:sp>
      <p:sp>
        <p:nvSpPr>
          <p:cNvPr id="9" name="Text 6"/>
          <p:cNvSpPr/>
          <p:nvPr/>
        </p:nvSpPr>
        <p:spPr>
          <a:xfrm>
            <a:off x="1015008" y="4271248"/>
            <a:ext cx="377285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Email or link tricking user into clicking malicious content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5207437" y="3330416"/>
            <a:ext cx="4215408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11" name="Shape 8"/>
          <p:cNvSpPr/>
          <p:nvPr/>
        </p:nvSpPr>
        <p:spPr>
          <a:xfrm>
            <a:off x="5207437" y="3307556"/>
            <a:ext cx="4215408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2" name="Shape 9"/>
          <p:cNvSpPr/>
          <p:nvPr/>
        </p:nvSpPr>
        <p:spPr>
          <a:xfrm>
            <a:off x="7017425" y="3032760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196018" y="3211354"/>
            <a:ext cx="238125" cy="238125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6012656" y="382655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Execution</a:t>
            </a:r>
            <a:endParaRPr lang="en-US" sz="2050" dirty="0"/>
          </a:p>
        </p:txBody>
      </p:sp>
      <p:sp>
        <p:nvSpPr>
          <p:cNvPr id="15" name="Text 11"/>
          <p:cNvSpPr/>
          <p:nvPr/>
        </p:nvSpPr>
        <p:spPr>
          <a:xfrm>
            <a:off x="5428655" y="4271248"/>
            <a:ext cx="377297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Malware runs silently in the background</a:t>
            </a:r>
            <a:endParaRPr lang="en-US" sz="1550" dirty="0"/>
          </a:p>
        </p:txBody>
      </p:sp>
      <p:sp>
        <p:nvSpPr>
          <p:cNvPr id="16" name="Shape 12"/>
          <p:cNvSpPr/>
          <p:nvPr/>
        </p:nvSpPr>
        <p:spPr>
          <a:xfrm>
            <a:off x="9621203" y="3330416"/>
            <a:ext cx="4215289" cy="1797129"/>
          </a:xfrm>
          <a:prstGeom prst="roundRect">
            <a:avLst>
              <a:gd name="adj" fmla="val 6106"/>
            </a:avLst>
          </a:prstGeom>
          <a:solidFill>
            <a:srgbClr val="FFFFFF"/>
          </a:solidFill>
          <a:ln/>
        </p:spPr>
      </p:sp>
      <p:sp>
        <p:nvSpPr>
          <p:cNvPr id="17" name="Shape 13"/>
          <p:cNvSpPr/>
          <p:nvPr/>
        </p:nvSpPr>
        <p:spPr>
          <a:xfrm>
            <a:off x="9621203" y="3307556"/>
            <a:ext cx="4215289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18" name="Shape 14"/>
          <p:cNvSpPr/>
          <p:nvPr/>
        </p:nvSpPr>
        <p:spPr>
          <a:xfrm>
            <a:off x="11431191" y="3032760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pic>
        <p:nvPicPr>
          <p:cNvPr id="19" name="Image 2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1609784" y="3211354"/>
            <a:ext cx="238125" cy="238125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10426303" y="3826550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Lateral Movement</a:t>
            </a:r>
            <a:endParaRPr lang="en-US" sz="2050" dirty="0"/>
          </a:p>
        </p:txBody>
      </p:sp>
      <p:sp>
        <p:nvSpPr>
          <p:cNvPr id="21" name="Text 16"/>
          <p:cNvSpPr/>
          <p:nvPr/>
        </p:nvSpPr>
        <p:spPr>
          <a:xfrm>
            <a:off x="9842421" y="4271248"/>
            <a:ext cx="3772853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Spreads to other network systems</a:t>
            </a:r>
            <a:endParaRPr lang="en-US" sz="1550" dirty="0"/>
          </a:p>
        </p:txBody>
      </p:sp>
      <p:sp>
        <p:nvSpPr>
          <p:cNvPr id="22" name="Shape 17"/>
          <p:cNvSpPr/>
          <p:nvPr/>
        </p:nvSpPr>
        <p:spPr>
          <a:xfrm>
            <a:off x="793790" y="5623560"/>
            <a:ext cx="6422112" cy="1479590"/>
          </a:xfrm>
          <a:prstGeom prst="roundRect">
            <a:avLst>
              <a:gd name="adj" fmla="val 7416"/>
            </a:avLst>
          </a:prstGeom>
          <a:solidFill>
            <a:srgbClr val="FFFFFF"/>
          </a:solidFill>
          <a:ln/>
        </p:spPr>
      </p:sp>
      <p:sp>
        <p:nvSpPr>
          <p:cNvPr id="23" name="Shape 18"/>
          <p:cNvSpPr/>
          <p:nvPr/>
        </p:nvSpPr>
        <p:spPr>
          <a:xfrm>
            <a:off x="793790" y="5600700"/>
            <a:ext cx="6422112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24" name="Shape 19"/>
          <p:cNvSpPr/>
          <p:nvPr/>
        </p:nvSpPr>
        <p:spPr>
          <a:xfrm>
            <a:off x="3707130" y="5325904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pic>
        <p:nvPicPr>
          <p:cNvPr id="25" name="Image 3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885724" y="5504498"/>
            <a:ext cx="238125" cy="238125"/>
          </a:xfrm>
          <a:prstGeom prst="rect">
            <a:avLst/>
          </a:prstGeom>
        </p:spPr>
      </p:pic>
      <p:sp>
        <p:nvSpPr>
          <p:cNvPr id="26" name="Text 20"/>
          <p:cNvSpPr/>
          <p:nvPr/>
        </p:nvSpPr>
        <p:spPr>
          <a:xfrm>
            <a:off x="2702362" y="6119693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Privilege Escalation</a:t>
            </a:r>
            <a:endParaRPr lang="en-US" sz="2050" dirty="0"/>
          </a:p>
        </p:txBody>
      </p:sp>
      <p:sp>
        <p:nvSpPr>
          <p:cNvPr id="27" name="Text 21"/>
          <p:cNvSpPr/>
          <p:nvPr/>
        </p:nvSpPr>
        <p:spPr>
          <a:xfrm>
            <a:off x="1015008" y="6564392"/>
            <a:ext cx="5979676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Gains administrator access rights</a:t>
            </a:r>
            <a:endParaRPr lang="en-US" sz="1550" dirty="0"/>
          </a:p>
        </p:txBody>
      </p:sp>
      <p:sp>
        <p:nvSpPr>
          <p:cNvPr id="28" name="Shape 22"/>
          <p:cNvSpPr/>
          <p:nvPr/>
        </p:nvSpPr>
        <p:spPr>
          <a:xfrm>
            <a:off x="7414260" y="5623560"/>
            <a:ext cx="6422231" cy="1479590"/>
          </a:xfrm>
          <a:prstGeom prst="roundRect">
            <a:avLst>
              <a:gd name="adj" fmla="val 7416"/>
            </a:avLst>
          </a:prstGeom>
          <a:solidFill>
            <a:srgbClr val="FFFFFF"/>
          </a:solidFill>
          <a:ln/>
        </p:spPr>
      </p:sp>
      <p:sp>
        <p:nvSpPr>
          <p:cNvPr id="29" name="Shape 23"/>
          <p:cNvSpPr/>
          <p:nvPr/>
        </p:nvSpPr>
        <p:spPr>
          <a:xfrm>
            <a:off x="7414260" y="5600700"/>
            <a:ext cx="6422231" cy="91440"/>
          </a:xfrm>
          <a:prstGeom prst="roundRect">
            <a:avLst>
              <a:gd name="adj" fmla="val 32558"/>
            </a:avLst>
          </a:prstGeom>
          <a:solidFill>
            <a:srgbClr val="E04F00"/>
          </a:solidFill>
          <a:ln/>
        </p:spPr>
      </p:sp>
      <p:sp>
        <p:nvSpPr>
          <p:cNvPr id="30" name="Shape 24"/>
          <p:cNvSpPr/>
          <p:nvPr/>
        </p:nvSpPr>
        <p:spPr>
          <a:xfrm>
            <a:off x="10327719" y="5325904"/>
            <a:ext cx="595313" cy="595313"/>
          </a:xfrm>
          <a:prstGeom prst="roundRect">
            <a:avLst>
              <a:gd name="adj" fmla="val 153600"/>
            </a:avLst>
          </a:prstGeom>
          <a:solidFill>
            <a:srgbClr val="E04F00"/>
          </a:solidFill>
          <a:ln/>
        </p:spPr>
      </p:sp>
      <p:pic>
        <p:nvPicPr>
          <p:cNvPr id="31" name="Image 4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0506313" y="5504498"/>
            <a:ext cx="238125" cy="238125"/>
          </a:xfrm>
          <a:prstGeom prst="rect">
            <a:avLst/>
          </a:prstGeom>
        </p:spPr>
      </p:pic>
      <p:sp>
        <p:nvSpPr>
          <p:cNvPr id="32" name="Text 25"/>
          <p:cNvSpPr/>
          <p:nvPr/>
        </p:nvSpPr>
        <p:spPr>
          <a:xfrm>
            <a:off x="9322832" y="6119693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Impact</a:t>
            </a:r>
            <a:endParaRPr lang="en-US" sz="2050" dirty="0"/>
          </a:p>
        </p:txBody>
      </p:sp>
      <p:sp>
        <p:nvSpPr>
          <p:cNvPr id="33" name="Text 26"/>
          <p:cNvSpPr/>
          <p:nvPr/>
        </p:nvSpPr>
        <p:spPr>
          <a:xfrm>
            <a:off x="7635478" y="6564392"/>
            <a:ext cx="597979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Control systems compromised or data stolen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53810"/>
            <a:ext cx="7283291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Phishing – The #1 Cyber Threat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2081332"/>
            <a:ext cx="7632025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Phishing attacks look like normal messages but contain </a:t>
            </a:r>
            <a:r>
              <a:rPr lang="en-US" sz="1550" b="1" dirty="0">
                <a:solidFill>
                  <a:srgbClr val="E04F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hidden traps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designed to steal credentials or install malware. These sophisticated attacks are the most common entry point for cyber criminals targeting industrial facilities.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793790" y="3232309"/>
            <a:ext cx="3342680" cy="390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50"/>
              </a:lnSpc>
              <a:buNone/>
            </a:pPr>
            <a:r>
              <a:rPr lang="en-US" sz="24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Common Warning Signs</a:t>
            </a:r>
            <a:endParaRPr lang="en-US" sz="2450" dirty="0"/>
          </a:p>
        </p:txBody>
      </p:sp>
      <p:sp>
        <p:nvSpPr>
          <p:cNvPr id="5" name="Text 3"/>
          <p:cNvSpPr/>
          <p:nvPr/>
        </p:nvSpPr>
        <p:spPr>
          <a:xfrm>
            <a:off x="793790" y="3821311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Urgent tone: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"Your account will be locked soon!" or "Immediate action required"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93790" y="4208264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Mismatched domain names: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Look carefully at email addresses and URLs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793790" y="4595217"/>
            <a:ext cx="763202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Suspicious attachments: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Files ending in .exe, .zip, .html, or unexpected document types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793790" y="5299710"/>
            <a:ext cx="763202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Grammar or spelling errors: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Professional organizations rarely make such mistakes</a:t>
            </a:r>
            <a:endParaRPr lang="en-US" sz="1550" dirty="0"/>
          </a:p>
        </p:txBody>
      </p:sp>
      <p:sp>
        <p:nvSpPr>
          <p:cNvPr id="9" name="Text 7"/>
          <p:cNvSpPr/>
          <p:nvPr/>
        </p:nvSpPr>
        <p:spPr>
          <a:xfrm>
            <a:off x="793790" y="6113383"/>
            <a:ext cx="763202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Once clicked, phishing links can install remote access malware that gives attackers complete control over your system.</a:t>
            </a:r>
            <a:endParaRPr lang="en-US" sz="1550" dirty="0"/>
          </a:p>
        </p:txBody>
      </p:sp>
      <p:pic>
        <p:nvPicPr>
          <p:cNvPr id="10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543" y="2125980"/>
            <a:ext cx="4926568" cy="49265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22114"/>
            <a:ext cx="6756678" cy="5534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350"/>
              </a:lnSpc>
              <a:buNone/>
            </a:pPr>
            <a:r>
              <a:rPr lang="en-US" sz="34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Phishing in Action – Real Example</a:t>
            </a:r>
            <a:endParaRPr lang="en-US" sz="3450" dirty="0"/>
          </a:p>
        </p:txBody>
      </p:sp>
      <p:sp>
        <p:nvSpPr>
          <p:cNvPr id="4" name="Text 1"/>
          <p:cNvSpPr/>
          <p:nvPr/>
        </p:nvSpPr>
        <p:spPr>
          <a:xfrm>
            <a:off x="1046798" y="1781532"/>
            <a:ext cx="4647248" cy="332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205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Subject: Invoice Payment Confirmation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1046798" y="2366724"/>
            <a:ext cx="7303413" cy="269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Attachment: invoice_update.zip</a:t>
            </a:r>
            <a:endParaRPr lang="en-US" sz="1300" dirty="0"/>
          </a:p>
        </p:txBody>
      </p:sp>
      <p:sp>
        <p:nvSpPr>
          <p:cNvPr id="6" name="Shape 3"/>
          <p:cNvSpPr/>
          <p:nvPr/>
        </p:nvSpPr>
        <p:spPr>
          <a:xfrm>
            <a:off x="793790" y="1528524"/>
            <a:ext cx="22860" cy="129790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7" name="Shape 4"/>
          <p:cNvSpPr/>
          <p:nvPr/>
        </p:nvSpPr>
        <p:spPr>
          <a:xfrm>
            <a:off x="793790" y="3280053"/>
            <a:ext cx="3693914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8" name="Text 5"/>
          <p:cNvSpPr/>
          <p:nvPr/>
        </p:nvSpPr>
        <p:spPr>
          <a:xfrm>
            <a:off x="1472089" y="3410069"/>
            <a:ext cx="2337316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User Opens Attachment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793790" y="3788093"/>
            <a:ext cx="3693914" cy="539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The seemingly legitimate invoice file is opened by an unsuspecting employee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4656296" y="3280053"/>
            <a:ext cx="3693914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1" name="Text 8"/>
          <p:cNvSpPr/>
          <p:nvPr/>
        </p:nvSpPr>
        <p:spPr>
          <a:xfrm>
            <a:off x="5396151" y="3410069"/>
            <a:ext cx="2214205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Keylogger Installation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4656296" y="3788093"/>
            <a:ext cx="3693914" cy="539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Malicious software installs silently, recording every keystroke made on the system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793790" y="4886801"/>
            <a:ext cx="3693914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4" name="Text 11"/>
          <p:cNvSpPr/>
          <p:nvPr/>
        </p:nvSpPr>
        <p:spPr>
          <a:xfrm>
            <a:off x="1533644" y="5016818"/>
            <a:ext cx="2214205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Password Capture</a:t>
            </a:r>
            <a:endParaRPr lang="en-US" sz="1700" dirty="0"/>
          </a:p>
        </p:txBody>
      </p:sp>
      <p:sp>
        <p:nvSpPr>
          <p:cNvPr id="15" name="Text 12"/>
          <p:cNvSpPr/>
          <p:nvPr/>
        </p:nvSpPr>
        <p:spPr>
          <a:xfrm>
            <a:off x="793790" y="5394841"/>
            <a:ext cx="3693914" cy="809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The keylogger captures login credentials, including SCADA and control system passwords</a:t>
            </a:r>
            <a:endParaRPr lang="en-US" sz="1300" dirty="0"/>
          </a:p>
        </p:txBody>
      </p:sp>
      <p:sp>
        <p:nvSpPr>
          <p:cNvPr id="16" name="Shape 13"/>
          <p:cNvSpPr/>
          <p:nvPr/>
        </p:nvSpPr>
        <p:spPr>
          <a:xfrm>
            <a:off x="4656296" y="4886801"/>
            <a:ext cx="3693914" cy="22860"/>
          </a:xfrm>
          <a:prstGeom prst="rect">
            <a:avLst/>
          </a:prstGeom>
          <a:solidFill>
            <a:srgbClr val="E04F00"/>
          </a:solidFill>
          <a:ln/>
        </p:spPr>
      </p:sp>
      <p:sp>
        <p:nvSpPr>
          <p:cNvPr id="17" name="Text 14"/>
          <p:cNvSpPr/>
          <p:nvPr/>
        </p:nvSpPr>
        <p:spPr>
          <a:xfrm>
            <a:off x="5396151" y="5016818"/>
            <a:ext cx="2214205" cy="276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70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System Compromise</a:t>
            </a:r>
            <a:endParaRPr lang="en-US" sz="1700" dirty="0"/>
          </a:p>
        </p:txBody>
      </p:sp>
      <p:sp>
        <p:nvSpPr>
          <p:cNvPr id="18" name="Text 15"/>
          <p:cNvSpPr/>
          <p:nvPr/>
        </p:nvSpPr>
        <p:spPr>
          <a:xfrm>
            <a:off x="4656296" y="5394841"/>
            <a:ext cx="3693914" cy="8097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Attacker uses stolen credentials to access critical plant systems and operational technology</a:t>
            </a: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793790" y="6520815"/>
            <a:ext cx="7556421" cy="986671"/>
          </a:xfrm>
          <a:prstGeom prst="roundRect">
            <a:avLst>
              <a:gd name="adj" fmla="val 2565"/>
            </a:avLst>
          </a:prstGeom>
          <a:solidFill>
            <a:srgbClr val="FFCDB3"/>
          </a:solidFill>
          <a:ln/>
        </p:spPr>
      </p:sp>
      <p:pic>
        <p:nvPicPr>
          <p:cNvPr id="2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382" y="6774537"/>
            <a:ext cx="210860" cy="168593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1341834" y="6731556"/>
            <a:ext cx="6839783" cy="5398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Lesson:</a:t>
            </a:r>
            <a:r>
              <a:rPr lang="en-US" sz="1300" dirty="0">
                <a:solidFill>
                  <a:srgbClr val="0000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Always verify the source before clicking links or downloading attachments. When in doubt, contact the sender through a known, trusted channel.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53778"/>
            <a:ext cx="6580584" cy="651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00"/>
              </a:lnSpc>
              <a:buNone/>
            </a:pPr>
            <a:r>
              <a:rPr lang="en-US" sz="4100" dirty="0">
                <a:solidFill>
                  <a:srgbClr val="020202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How Engineers Are Targeted</a:t>
            </a:r>
            <a:endParaRPr lang="en-US" sz="4100" dirty="0"/>
          </a:p>
        </p:txBody>
      </p:sp>
      <p:sp>
        <p:nvSpPr>
          <p:cNvPr id="3" name="Text 1"/>
          <p:cNvSpPr/>
          <p:nvPr/>
        </p:nvSpPr>
        <p:spPr>
          <a:xfrm>
            <a:off x="793790" y="2701885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Engineering staff are prime targets because they have access to critical control systems. Attackers use sophisticated techniques specifically designed to exploit the trust and technical nature of engineering work.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3560207"/>
            <a:ext cx="4215289" cy="2157293"/>
          </a:xfrm>
          <a:prstGeom prst="roundRect">
            <a:avLst>
              <a:gd name="adj" fmla="val 1380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15008" y="3781425"/>
            <a:ext cx="261901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Fake Software Updates</a:t>
            </a:r>
            <a:endParaRPr lang="en-US" sz="2050" dirty="0"/>
          </a:p>
        </p:txBody>
      </p:sp>
      <p:sp>
        <p:nvSpPr>
          <p:cNvPr id="6" name="Text 4"/>
          <p:cNvSpPr/>
          <p:nvPr/>
        </p:nvSpPr>
        <p:spPr>
          <a:xfrm>
            <a:off x="1015008" y="4226123"/>
            <a:ext cx="3772853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Emails claiming to contain "urgent software patches" or "firmware updates" for equipment you use daily. These appear legitimate but contain malware.</a:t>
            </a:r>
            <a:endParaRPr lang="en-US" sz="1550" dirty="0"/>
          </a:p>
        </p:txBody>
      </p:sp>
      <p:sp>
        <p:nvSpPr>
          <p:cNvPr id="7" name="Shape 5"/>
          <p:cNvSpPr/>
          <p:nvPr/>
        </p:nvSpPr>
        <p:spPr>
          <a:xfrm>
            <a:off x="5207437" y="3560207"/>
            <a:ext cx="4215408" cy="2157293"/>
          </a:xfrm>
          <a:prstGeom prst="roundRect">
            <a:avLst>
              <a:gd name="adj" fmla="val 1380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28655" y="3781425"/>
            <a:ext cx="2798445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Cloned Vendor Websites</a:t>
            </a:r>
            <a:endParaRPr lang="en-US" sz="2050" dirty="0"/>
          </a:p>
        </p:txBody>
      </p:sp>
      <p:sp>
        <p:nvSpPr>
          <p:cNvPr id="9" name="Text 7"/>
          <p:cNvSpPr/>
          <p:nvPr/>
        </p:nvSpPr>
        <p:spPr>
          <a:xfrm>
            <a:off x="5428655" y="4226123"/>
            <a:ext cx="3772972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Sophisticated copies of trusted vendor sites offering fake downloads that look identical to genuine software portals.</a:t>
            </a:r>
            <a:endParaRPr lang="en-US" sz="1550" dirty="0"/>
          </a:p>
        </p:txBody>
      </p:sp>
      <p:sp>
        <p:nvSpPr>
          <p:cNvPr id="10" name="Shape 8"/>
          <p:cNvSpPr/>
          <p:nvPr/>
        </p:nvSpPr>
        <p:spPr>
          <a:xfrm>
            <a:off x="9621203" y="3560207"/>
            <a:ext cx="4215289" cy="2157293"/>
          </a:xfrm>
          <a:prstGeom prst="roundRect">
            <a:avLst>
              <a:gd name="adj" fmla="val 1380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842421" y="3781425"/>
            <a:ext cx="2604968" cy="3256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383838"/>
                </a:solidFill>
                <a:latin typeface="PT Serif" pitchFamily="34" charset="0"/>
                <a:ea typeface="PT Serif" pitchFamily="34" charset="-122"/>
                <a:cs typeface="PT Serif" pitchFamily="34" charset="-120"/>
              </a:rPr>
              <a:t>Invoice Scams</a:t>
            </a:r>
            <a:endParaRPr lang="en-US" sz="2050" dirty="0"/>
          </a:p>
        </p:txBody>
      </p:sp>
      <p:sp>
        <p:nvSpPr>
          <p:cNvPr id="12" name="Text 10"/>
          <p:cNvSpPr/>
          <p:nvPr/>
        </p:nvSpPr>
        <p:spPr>
          <a:xfrm>
            <a:off x="9842421" y="4226123"/>
            <a:ext cx="3772853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Fake invoices mimicking known brands like ABB, Siemens, or Schneider Electric to trick engineers into downloading infected files.</a:t>
            </a:r>
            <a:endParaRPr lang="en-US" sz="1550" dirty="0"/>
          </a:p>
        </p:txBody>
      </p:sp>
      <p:sp>
        <p:nvSpPr>
          <p:cNvPr id="13" name="Text 11"/>
          <p:cNvSpPr/>
          <p:nvPr/>
        </p:nvSpPr>
        <p:spPr>
          <a:xfrm>
            <a:off x="793790" y="5940743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E04F0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Critical Risk:</a:t>
            </a:r>
            <a:r>
              <a:rPr lang="en-US" sz="1550" dirty="0">
                <a:solidFill>
                  <a:srgbClr val="383838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 One infected engineering workstation can lead to full network exposure, giving attackers access to SCADA systems, PLCs, and critical control infrastructure.</a:t>
            </a:r>
            <a:endParaRPr lang="en-US" sz="15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2613</Words>
  <Application>Microsoft Office PowerPoint</Application>
  <PresentationFormat>Custom</PresentationFormat>
  <Paragraphs>286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PT Serif</vt:lpstr>
      <vt:lpstr>Calibri</vt:lpstr>
      <vt:lpstr>DM Sans</vt:lpstr>
      <vt:lpstr>PT Serif Light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NTTPS</dc:creator>
  <cp:lastModifiedBy>user</cp:lastModifiedBy>
  <cp:revision>1</cp:revision>
  <dcterms:created xsi:type="dcterms:W3CDTF">2025-10-21T04:04:23Z</dcterms:created>
  <dcterms:modified xsi:type="dcterms:W3CDTF">2026-02-04T05:26:31Z</dcterms:modified>
</cp:coreProperties>
</file>